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8" r:id="rId20"/>
    <p:sldId id="257" r:id="rId21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15 - 29 godina</c:v>
                </c:pt>
                <c:pt idx="1">
                  <c:v>30 - 49 godina</c:v>
                </c:pt>
                <c:pt idx="2">
                  <c:v>stariji od 50 godina</c:v>
                </c:pt>
                <c:pt idx="3">
                  <c:v>Prosjek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0.43000000000000022</c:v>
                </c:pt>
                <c:pt idx="1">
                  <c:v>0.36000000000000021</c:v>
                </c:pt>
                <c:pt idx="2">
                  <c:v>0.13</c:v>
                </c:pt>
                <c:pt idx="3">
                  <c:v>0.30666667000000036</c:v>
                </c:pt>
              </c:numCache>
            </c:numRef>
          </c:val>
        </c:ser>
        <c:shape val="cylinder"/>
        <c:axId val="84407808"/>
        <c:axId val="84409344"/>
        <c:axId val="0"/>
      </c:bar3DChart>
      <c:catAx>
        <c:axId val="84407808"/>
        <c:scaling>
          <c:orientation val="minMax"/>
        </c:scaling>
        <c:axPos val="b"/>
        <c:tickLblPos val="nextTo"/>
        <c:crossAx val="84409344"/>
        <c:crosses val="autoZero"/>
        <c:auto val="1"/>
        <c:lblAlgn val="ctr"/>
        <c:lblOffset val="100"/>
      </c:catAx>
      <c:valAx>
        <c:axId val="84409344"/>
        <c:scaling>
          <c:orientation val="minMax"/>
          <c:max val="1"/>
          <c:min val="0"/>
        </c:scaling>
        <c:axPos val="l"/>
        <c:majorGridlines/>
        <c:numFmt formatCode="0.00%" sourceLinked="0"/>
        <c:tickLblPos val="nextTo"/>
        <c:crossAx val="8440780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2150658081823744E-2"/>
          <c:y val="2.0698020732739093E-2"/>
          <c:w val="0.90005060599790609"/>
          <c:h val="0.91129244186543357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7.675438596491232E-3"/>
                  <c:y val="-1.1904761904761913E-2"/>
                </c:manualLayout>
              </c:layout>
              <c:showVal val="1"/>
            </c:dLbl>
            <c:dLbl>
              <c:idx val="1"/>
              <c:layout>
                <c:manualLayout>
                  <c:x val="6.578947368421093E-3"/>
                  <c:y val="-7.9365079365079413E-3"/>
                </c:manualLayout>
              </c:layout>
              <c:showVal val="1"/>
            </c:dLbl>
            <c:showVal val="1"/>
          </c:dLbls>
          <c:cat>
            <c:strRef>
              <c:f>Sheet1!$A$2:$A$8</c:f>
              <c:strCache>
                <c:ptCount val="7"/>
                <c:pt idx="0">
                  <c:v>Češka</c:v>
                </c:pt>
                <c:pt idx="1">
                  <c:v>Slovačka</c:v>
                </c:pt>
                <c:pt idx="2">
                  <c:v>Austrija</c:v>
                </c:pt>
                <c:pt idx="3">
                  <c:v>Mađarska</c:v>
                </c:pt>
                <c:pt idx="4">
                  <c:v>Hrvatska</c:v>
                </c:pt>
                <c:pt idx="5">
                  <c:v>Rumunjska</c:v>
                </c:pt>
                <c:pt idx="6">
                  <c:v>Srbija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0.64000000000000046</c:v>
                </c:pt>
                <c:pt idx="1">
                  <c:v>0.63000000000000045</c:v>
                </c:pt>
                <c:pt idx="2">
                  <c:v>0.47000000000000008</c:v>
                </c:pt>
                <c:pt idx="3">
                  <c:v>0.4100000000000002</c:v>
                </c:pt>
                <c:pt idx="4">
                  <c:v>0.27</c:v>
                </c:pt>
                <c:pt idx="5">
                  <c:v>0.25</c:v>
                </c:pt>
                <c:pt idx="6">
                  <c:v>0.14000000000000001</c:v>
                </c:pt>
              </c:numCache>
            </c:numRef>
          </c:val>
        </c:ser>
        <c:dLbls>
          <c:showVal val="1"/>
        </c:dLbls>
        <c:shape val="box"/>
        <c:axId val="84978304"/>
        <c:axId val="84980096"/>
        <c:axId val="0"/>
      </c:bar3DChart>
      <c:catAx>
        <c:axId val="84978304"/>
        <c:scaling>
          <c:orientation val="minMax"/>
        </c:scaling>
        <c:axPos val="b"/>
        <c:majorGridlines/>
        <c:majorTickMark val="none"/>
        <c:tickLblPos val="nextTo"/>
        <c:crossAx val="84980096"/>
        <c:crosses val="autoZero"/>
        <c:auto val="1"/>
        <c:lblAlgn val="ctr"/>
        <c:lblOffset val="100"/>
      </c:catAx>
      <c:valAx>
        <c:axId val="84980096"/>
        <c:scaling>
          <c:orientation val="minMax"/>
          <c:max val="1"/>
          <c:min val="0"/>
        </c:scaling>
        <c:axPos val="l"/>
        <c:majorGridlines/>
        <c:numFmt formatCode="0.00%" sourceLinked="0"/>
        <c:tickLblPos val="nextTo"/>
        <c:crossAx val="84978304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88604022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43837210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68426232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01413990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69886368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16766348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61110811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68299689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83299701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84232780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79947852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605CC-914E-4D04-BC4B-CF9085F568AB}" type="datetimeFigureOut">
              <a:rPr lang="hr-HR" smtClean="0"/>
              <a:pPr/>
              <a:t>10.12.2013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FC059-3644-4FC2-8C0F-42F2062479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628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dipedija.com/~vidipedi/index.php?title=M-bankarstvo" TargetMode="External"/><Relationship Id="rId3" Type="http://schemas.openxmlformats.org/officeDocument/2006/relationships/hyperlink" Target="http://limun.hr/main.aspx?id=663131" TargetMode="External"/><Relationship Id="rId7" Type="http://schemas.openxmlformats.org/officeDocument/2006/relationships/hyperlink" Target="http://www.poslovni.hr/tehnologija/internet-bankarstvo-koristi-27-hrvata-257258" TargetMode="External"/><Relationship Id="rId2" Type="http://schemas.openxmlformats.org/officeDocument/2006/relationships/hyperlink" Target="http://www.bankrate.com/brm/olbstep2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curity.foi.hr/wiki/index.php/Mobilno_bankarstvo" TargetMode="External"/><Relationship Id="rId11" Type="http://schemas.openxmlformats.org/officeDocument/2006/relationships/hyperlink" Target="http://hr.wikipedia.org/wiki/Internetsko_bankarstvo" TargetMode="External"/><Relationship Id="rId5" Type="http://schemas.openxmlformats.org/officeDocument/2006/relationships/hyperlink" Target="http://www.fina.hr/Default.aspx?sec=960" TargetMode="External"/><Relationship Id="rId10" Type="http://schemas.openxmlformats.org/officeDocument/2006/relationships/hyperlink" Target="http://en.wikipedia.org/wiki/Mobile_banking" TargetMode="External"/><Relationship Id="rId4" Type="http://schemas.openxmlformats.org/officeDocument/2006/relationships/hyperlink" Target="http://web.zpr.fer.hr/ergonomija/2004/kuzma/text/treca.htm" TargetMode="External"/><Relationship Id="rId9" Type="http://schemas.openxmlformats.org/officeDocument/2006/relationships/hyperlink" Target="http://hr.wikipedia.org/wiki/E-poslovanj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>
            <a:noAutofit/>
          </a:bodyPr>
          <a:lstStyle/>
          <a:p>
            <a:r>
              <a:rPr lang="hr-HR" sz="6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E-</a:t>
            </a:r>
            <a:r>
              <a:rPr lang="hr-HR" sz="6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banking</a:t>
            </a:r>
            <a:endParaRPr lang="hr-HR" sz="6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4929198"/>
            <a:ext cx="6415110" cy="118587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hr-HR" b="1" i="1" dirty="0" smtClean="0">
                <a:solidFill>
                  <a:schemeClr val="tx2"/>
                </a:solidFill>
                <a:latin typeface="+mj-lt"/>
              </a:rPr>
              <a:t>Studenti</a:t>
            </a:r>
            <a:r>
              <a:rPr lang="hr-HR" b="1" i="1" dirty="0">
                <a:solidFill>
                  <a:schemeClr val="tx2"/>
                </a:solidFill>
                <a:latin typeface="+mj-lt"/>
              </a:rPr>
              <a:t>:</a:t>
            </a:r>
            <a:endParaRPr lang="hr-HR" b="1" dirty="0">
              <a:solidFill>
                <a:schemeClr val="tx2"/>
              </a:solidFill>
              <a:latin typeface="+mj-lt"/>
            </a:endParaRPr>
          </a:p>
          <a:p>
            <a:pPr algn="r"/>
            <a:r>
              <a:rPr lang="hr-HR" dirty="0">
                <a:solidFill>
                  <a:schemeClr val="tx2"/>
                </a:solidFill>
                <a:latin typeface="+mj-lt"/>
              </a:rPr>
              <a:t>Miroslav Janković, </a:t>
            </a:r>
            <a:r>
              <a:rPr lang="hr-HR" i="1" dirty="0">
                <a:solidFill>
                  <a:schemeClr val="tx2"/>
                </a:solidFill>
                <a:latin typeface="+mj-lt"/>
              </a:rPr>
              <a:t>broj indeksa:</a:t>
            </a:r>
            <a:r>
              <a:rPr lang="hr-HR" dirty="0">
                <a:solidFill>
                  <a:schemeClr val="tx2"/>
                </a:solidFill>
                <a:latin typeface="+mj-lt"/>
              </a:rPr>
              <a:t> 1140,</a:t>
            </a:r>
            <a:r>
              <a:rPr lang="hr-H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hr-HR" dirty="0">
                <a:solidFill>
                  <a:schemeClr val="tx2"/>
                </a:solidFill>
                <a:latin typeface="+mj-lt"/>
              </a:rPr>
              <a:t>G1</a:t>
            </a:r>
          </a:p>
          <a:p>
            <a:pPr algn="r"/>
            <a:r>
              <a:rPr lang="hr-HR" dirty="0">
                <a:solidFill>
                  <a:schemeClr val="tx2"/>
                </a:solidFill>
                <a:latin typeface="+mj-lt"/>
              </a:rPr>
              <a:t>Mislav Karaula, </a:t>
            </a:r>
            <a:r>
              <a:rPr lang="hr-HR" i="1" dirty="0">
                <a:solidFill>
                  <a:schemeClr val="tx2"/>
                </a:solidFill>
                <a:latin typeface="+mj-lt"/>
              </a:rPr>
              <a:t>broj indeksa:</a:t>
            </a:r>
            <a:r>
              <a:rPr lang="hr-HR" dirty="0">
                <a:solidFill>
                  <a:schemeClr val="tx2"/>
                </a:solidFill>
                <a:latin typeface="+mj-lt"/>
              </a:rPr>
              <a:t> 1135,</a:t>
            </a:r>
            <a:r>
              <a:rPr lang="hr-H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hr-HR" dirty="0">
                <a:solidFill>
                  <a:schemeClr val="tx2"/>
                </a:solidFill>
                <a:latin typeface="+mj-lt"/>
              </a:rPr>
              <a:t>G1</a:t>
            </a:r>
          </a:p>
          <a:p>
            <a:pPr algn="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3709133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Elektronički </a:t>
            </a:r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potpis</a:t>
            </a:r>
            <a:endParaRPr lang="hr-HR" sz="4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da </a:t>
            </a:r>
            <a:r>
              <a:rPr lang="hr-HR" dirty="0">
                <a:solidFill>
                  <a:schemeClr val="tx2"/>
                </a:solidFill>
              </a:rPr>
              <a:t>bi elektronički dokument bio prihvaćen, mora se temeljiti na prihvaćanju tehničke ispravnosti dokumenta, nepromjenjivosti sadržaja i vjerodostojnosti izvora, odnosno stvaratelja </a:t>
            </a:r>
            <a:r>
              <a:rPr lang="hr-HR" dirty="0" smtClean="0">
                <a:solidFill>
                  <a:schemeClr val="tx2"/>
                </a:solidFill>
              </a:rPr>
              <a:t>dokumenta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sve </a:t>
            </a:r>
            <a:r>
              <a:rPr lang="hr-HR" dirty="0">
                <a:solidFill>
                  <a:schemeClr val="tx2"/>
                </a:solidFill>
              </a:rPr>
              <a:t>se to može jedinstveno obuhvatiti instrumentom koji osigurava vjerodostojnost izvora i zaštitu integriteta sadržaja, a to je elektronički </a:t>
            </a:r>
            <a:r>
              <a:rPr lang="hr-HR" dirty="0" smtClean="0">
                <a:solidFill>
                  <a:schemeClr val="tx2"/>
                </a:solidFill>
              </a:rPr>
              <a:t>potpis</a:t>
            </a:r>
          </a:p>
          <a:p>
            <a:r>
              <a:rPr lang="hr-HR" dirty="0">
                <a:solidFill>
                  <a:schemeClr val="tx2"/>
                </a:solidFill>
              </a:rPr>
              <a:t>e</a:t>
            </a:r>
            <a:r>
              <a:rPr lang="hr-HR" dirty="0" smtClean="0">
                <a:solidFill>
                  <a:schemeClr val="tx2"/>
                </a:solidFill>
              </a:rPr>
              <a:t>lektronički </a:t>
            </a:r>
            <a:r>
              <a:rPr lang="hr-HR" dirty="0">
                <a:solidFill>
                  <a:schemeClr val="tx2"/>
                </a:solidFill>
              </a:rPr>
              <a:t>potpis predstavlja generički pojam koji podrazumijeva čitav niz različitih vrsta digitalno prikazanih podataka pomoću kojih se vrši identifikacija korisnika i provjera vjerodostojnosti potpisanog elektroničkog </a:t>
            </a:r>
            <a:r>
              <a:rPr lang="hr-HR" dirty="0" smtClean="0">
                <a:solidFill>
                  <a:schemeClr val="tx2"/>
                </a:solidFill>
              </a:rPr>
              <a:t>dokumenata</a:t>
            </a:r>
          </a:p>
          <a:p>
            <a:r>
              <a:rPr lang="hr-HR" dirty="0">
                <a:solidFill>
                  <a:schemeClr val="tx2"/>
                </a:solidFill>
              </a:rPr>
              <a:t>d</a:t>
            </a:r>
            <a:r>
              <a:rPr lang="hr-HR" dirty="0" smtClean="0">
                <a:solidFill>
                  <a:schemeClr val="tx2"/>
                </a:solidFill>
              </a:rPr>
              <a:t>odatna </a:t>
            </a:r>
            <a:r>
              <a:rPr lang="hr-HR" dirty="0">
                <a:solidFill>
                  <a:schemeClr val="tx2"/>
                </a:solidFill>
              </a:rPr>
              <a:t>vrijednost potpisanog elektroničkog dokumenta postiže se primjenom </a:t>
            </a:r>
            <a:r>
              <a:rPr lang="hr-HR" i="1" dirty="0">
                <a:solidFill>
                  <a:schemeClr val="tx2"/>
                </a:solidFill>
              </a:rPr>
              <a:t>naprednog elektroničkog </a:t>
            </a:r>
            <a:r>
              <a:rPr lang="hr-HR" i="1" dirty="0" smtClean="0">
                <a:solidFill>
                  <a:schemeClr val="tx2"/>
                </a:solidFill>
              </a:rPr>
              <a:t>potpisa</a:t>
            </a:r>
            <a:r>
              <a:rPr lang="hr-HR" dirty="0" smtClean="0">
                <a:solidFill>
                  <a:schemeClr val="tx2"/>
                </a:solidFill>
              </a:rPr>
              <a:t> - on </a:t>
            </a:r>
            <a:r>
              <a:rPr lang="hr-HR" dirty="0">
                <a:solidFill>
                  <a:schemeClr val="tx2"/>
                </a:solidFill>
              </a:rPr>
              <a:t>ima istu pravnu snagu kao vlastoručni potpis i otisak pečata na papiru, ako je izrađen u skladu s odredbama Zakona o elektroničkom potpisu, a povezan je isključivo s potpisnikom te ga nedvojbeno </a:t>
            </a:r>
            <a:r>
              <a:rPr lang="hr-HR" dirty="0" smtClean="0">
                <a:solidFill>
                  <a:schemeClr val="tx2"/>
                </a:solidFill>
              </a:rPr>
              <a:t>identificira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65959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Prednosti internet bankarstva</a:t>
            </a:r>
            <a:r>
              <a:rPr lang="hr-H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hr-HR" dirty="0">
                <a:solidFill>
                  <a:schemeClr val="tx2"/>
                </a:solidFill>
                <a:latin typeface="+mj-lt"/>
              </a:rPr>
              <a:t>praktičnost: za razliku od vaše obične banke, stranice internet bankarstva se nikada ne zatvaraju; dostupne su 24 sata na dan, sedam dana na tjedan i udaljene su samo par klikova miša</a:t>
            </a:r>
          </a:p>
          <a:p>
            <a:pPr lvl="0"/>
            <a:r>
              <a:rPr lang="hr-HR" dirty="0">
                <a:solidFill>
                  <a:schemeClr val="tx2"/>
                </a:solidFill>
                <a:latin typeface="+mj-lt"/>
              </a:rPr>
              <a:t>sveprisutnost: ako ste u inozemstvu, kada dođe do novčanog problema, u trenutku možete pristupiti svojem bankovnom računu i pobrinuti se za nastali problem</a:t>
            </a:r>
          </a:p>
          <a:p>
            <a:pPr lvl="0"/>
            <a:r>
              <a:rPr lang="hr-HR" dirty="0">
                <a:solidFill>
                  <a:schemeClr val="tx2"/>
                </a:solidFill>
                <a:latin typeface="+mj-lt"/>
              </a:rPr>
              <a:t>brzina transakcije: internet transakcija je generalno brža od one na bankomatu</a:t>
            </a:r>
          </a:p>
          <a:p>
            <a:pPr lvl="0"/>
            <a:r>
              <a:rPr lang="hr-HR" dirty="0">
                <a:solidFill>
                  <a:schemeClr val="tx2"/>
                </a:solidFill>
                <a:latin typeface="+mj-lt"/>
              </a:rPr>
              <a:t>efikasnost: možete pristupiti i uređivati sve vaše bankovne račune sa jedne sigurne stranice</a:t>
            </a:r>
          </a:p>
          <a:p>
            <a:pPr lvl="0"/>
            <a:r>
              <a:rPr lang="hr-HR" dirty="0">
                <a:solidFill>
                  <a:schemeClr val="tx2"/>
                </a:solidFill>
                <a:latin typeface="+mj-lt"/>
              </a:rPr>
              <a:t>manje naknade za plaćanje </a:t>
            </a:r>
            <a:r>
              <a:rPr lang="hr-HR" dirty="0" smtClean="0">
                <a:solidFill>
                  <a:schemeClr val="tx2"/>
                </a:solidFill>
                <a:latin typeface="+mj-lt"/>
              </a:rPr>
              <a:t>računa</a:t>
            </a:r>
          </a:p>
          <a:p>
            <a:pPr lvl="0"/>
            <a:endParaRPr lang="hr-HR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hr-H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Mane internet bankarstva</a:t>
            </a:r>
            <a:r>
              <a:rPr lang="hr-H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hr-HR" dirty="0">
                <a:solidFill>
                  <a:schemeClr val="tx2"/>
                </a:solidFill>
                <a:latin typeface="+mj-lt"/>
              </a:rPr>
              <a:t>postavljanje internet računa će vjerojatno zahtjevati vaš potpis u banci</a:t>
            </a:r>
          </a:p>
          <a:p>
            <a:pPr lvl="0"/>
            <a:r>
              <a:rPr lang="hr-HR" dirty="0">
                <a:solidFill>
                  <a:schemeClr val="tx2"/>
                </a:solidFill>
                <a:latin typeface="+mj-lt"/>
              </a:rPr>
              <a:t>učenje: internet bankarstvo može biti zbunjujuće na početku, no treba očekivati da će se morati uložiti vremena kako bi se naučile opcije da bismo se osjećali ugodno u našem „virtualnom dnevnom boravku“</a:t>
            </a:r>
          </a:p>
          <a:p>
            <a:pPr lvl="0"/>
            <a:r>
              <a:rPr lang="hr-HR" dirty="0">
                <a:solidFill>
                  <a:schemeClr val="tx2"/>
                </a:solidFill>
                <a:latin typeface="+mj-lt"/>
              </a:rPr>
              <a:t>stranice banke se mijenjaju: čak i najveće banke periodično ažuriraju svoje aplikacije, dodavajući nove mogućnosti na nepoznata mjesta; u nekim slučajevima ćete čak morati ponovno upisati podatke o računu</a:t>
            </a:r>
          </a:p>
          <a:p>
            <a:r>
              <a:rPr lang="hr-HR" dirty="0">
                <a:solidFill>
                  <a:schemeClr val="tx2"/>
                </a:solidFill>
                <a:latin typeface="+mj-lt"/>
              </a:rPr>
              <a:t>mogući napadi spretnih hakera na individualni račun klijenta</a:t>
            </a:r>
          </a:p>
        </p:txBody>
      </p:sp>
    </p:spTree>
    <p:extLst>
      <p:ext uri="{BB962C8B-B14F-4D97-AF65-F5344CB8AC3E}">
        <p14:creationId xmlns:p14="http://schemas.microsoft.com/office/powerpoint/2010/main" xmlns="" val="78455448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Sigurnost</a:t>
            </a:r>
            <a:endParaRPr lang="hr-HR" sz="4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za </a:t>
            </a:r>
            <a:r>
              <a:rPr lang="hr-HR" dirty="0">
                <a:solidFill>
                  <a:schemeClr val="tx2"/>
                </a:solidFill>
              </a:rPr>
              <a:t>Internet bankarstvo posebno je važan visoki stupanj zaštite podataka jer se mrežom prenose sadržaji za koje pošiljatelj i primatelj ne bi htjeli da budu viđeni od strane </a:t>
            </a:r>
            <a:r>
              <a:rPr lang="hr-HR" dirty="0" smtClean="0">
                <a:solidFill>
                  <a:schemeClr val="tx2"/>
                </a:solidFill>
              </a:rPr>
              <a:t>drugih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pošiljatelj </a:t>
            </a:r>
            <a:r>
              <a:rPr lang="hr-HR" dirty="0">
                <a:solidFill>
                  <a:schemeClr val="tx2"/>
                </a:solidFill>
              </a:rPr>
              <a:t>šifrira sadržaj poruke prije njena slanja, a primatelj je dešifrira po </a:t>
            </a:r>
            <a:r>
              <a:rPr lang="hr-HR" dirty="0" smtClean="0">
                <a:solidFill>
                  <a:schemeClr val="tx2"/>
                </a:solidFill>
              </a:rPr>
              <a:t>primitku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enkripcija (šifriranje) se </a:t>
            </a:r>
            <a:r>
              <a:rPr lang="hr-HR" dirty="0">
                <a:solidFill>
                  <a:schemeClr val="tx2"/>
                </a:solidFill>
              </a:rPr>
              <a:t>omogućava preko matematičkih funkcija, tzv. </a:t>
            </a:r>
            <a:r>
              <a:rPr lang="hr-HR" i="1" dirty="0" err="1">
                <a:solidFill>
                  <a:schemeClr val="tx2"/>
                </a:solidFill>
              </a:rPr>
              <a:t>hash</a:t>
            </a:r>
            <a:r>
              <a:rPr lang="hr-HR" i="1" dirty="0">
                <a:solidFill>
                  <a:schemeClr val="tx2"/>
                </a:solidFill>
              </a:rPr>
              <a:t> </a:t>
            </a:r>
            <a:r>
              <a:rPr lang="hr-HR" i="1" dirty="0" smtClean="0">
                <a:solidFill>
                  <a:schemeClr val="tx2"/>
                </a:solidFill>
              </a:rPr>
              <a:t>funkcija, </a:t>
            </a:r>
            <a:r>
              <a:rPr lang="hr-HR" dirty="0" smtClean="0">
                <a:solidFill>
                  <a:schemeClr val="tx2"/>
                </a:solidFill>
              </a:rPr>
              <a:t>one </a:t>
            </a:r>
            <a:r>
              <a:rPr lang="hr-HR" dirty="0">
                <a:solidFill>
                  <a:schemeClr val="tx2"/>
                </a:solidFill>
              </a:rPr>
              <a:t>rade na principu da se na brz i lak način kodira neka ulazna riječ, a iz te kodirane riječi gotovo je nemoguće saznati izvornu informaciju bez </a:t>
            </a:r>
            <a:r>
              <a:rPr lang="hr-HR" i="1" dirty="0" smtClean="0">
                <a:solidFill>
                  <a:schemeClr val="tx2"/>
                </a:solidFill>
              </a:rPr>
              <a:t>ključa</a:t>
            </a:r>
            <a:endParaRPr lang="hr-HR" i="1" dirty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kada </a:t>
            </a:r>
            <a:r>
              <a:rPr lang="hr-HR" dirty="0">
                <a:solidFill>
                  <a:schemeClr val="tx2"/>
                </a:solidFill>
              </a:rPr>
              <a:t>se korisnik spoji na Internet, on je jedinstveno identificiran IP </a:t>
            </a:r>
            <a:r>
              <a:rPr lang="hr-HR" dirty="0" smtClean="0">
                <a:solidFill>
                  <a:schemeClr val="tx2"/>
                </a:solidFill>
              </a:rPr>
              <a:t>adresom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</a:t>
            </a:r>
            <a:r>
              <a:rPr lang="hr-HR" i="1" dirty="0">
                <a:solidFill>
                  <a:schemeClr val="tx2"/>
                </a:solidFill>
              </a:rPr>
              <a:t>firewall</a:t>
            </a:r>
            <a:r>
              <a:rPr lang="hr-HR" dirty="0">
                <a:solidFill>
                  <a:schemeClr val="tx2"/>
                </a:solidFill>
              </a:rPr>
              <a:t>-a radi na principu čitanja IP adrese koja želi pristupiti poslužitelju (</a:t>
            </a:r>
            <a:r>
              <a:rPr lang="hr-HR" i="1" dirty="0">
                <a:solidFill>
                  <a:schemeClr val="tx2"/>
                </a:solidFill>
              </a:rPr>
              <a:t>serveru</a:t>
            </a:r>
            <a:r>
              <a:rPr lang="hr-HR" dirty="0">
                <a:solidFill>
                  <a:schemeClr val="tx2"/>
                </a:solidFill>
              </a:rPr>
              <a:t>) te odlučuje je li pristup </a:t>
            </a:r>
            <a:r>
              <a:rPr lang="hr-HR" dirty="0" smtClean="0">
                <a:solidFill>
                  <a:schemeClr val="tx2"/>
                </a:solidFill>
              </a:rPr>
              <a:t>dozvoljen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kao </a:t>
            </a:r>
            <a:r>
              <a:rPr lang="hr-HR" dirty="0">
                <a:solidFill>
                  <a:schemeClr val="tx2"/>
                </a:solidFill>
              </a:rPr>
              <a:t>i kod klasičnih odlazaka u banku, transakcija se potvrđuje vlastoručnim </a:t>
            </a:r>
            <a:r>
              <a:rPr lang="hr-HR" dirty="0" smtClean="0">
                <a:solidFill>
                  <a:schemeClr val="tx2"/>
                </a:solidFill>
              </a:rPr>
              <a:t>potpisom, već spomenutim elektroničkim potpisom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31013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Mobilno bankarstvo</a:t>
            </a:r>
            <a:endParaRPr lang="hr-HR" sz="4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3250050" cy="5230934"/>
          </a:xfrm>
        </p:spPr>
        <p:txBody>
          <a:bodyPr>
            <a:normAutofit fontScale="85000" lnSpcReduction="20000"/>
          </a:bodyPr>
          <a:lstStyle/>
          <a:p>
            <a:r>
              <a:rPr lang="hr-HR" sz="2300" dirty="0">
                <a:solidFill>
                  <a:schemeClr val="tx2"/>
                </a:solidFill>
              </a:rPr>
              <a:t>m</a:t>
            </a:r>
            <a:r>
              <a:rPr lang="hr-HR" sz="2300" dirty="0" smtClean="0">
                <a:solidFill>
                  <a:schemeClr val="tx2"/>
                </a:solidFill>
              </a:rPr>
              <a:t>obilno </a:t>
            </a:r>
            <a:r>
              <a:rPr lang="hr-HR" sz="2300" dirty="0">
                <a:solidFill>
                  <a:schemeClr val="tx2"/>
                </a:solidFill>
              </a:rPr>
              <a:t>bankarstvo </a:t>
            </a:r>
            <a:r>
              <a:rPr lang="hr-HR" sz="2300" dirty="0" smtClean="0">
                <a:solidFill>
                  <a:schemeClr val="tx2"/>
                </a:solidFill>
              </a:rPr>
              <a:t>je sustav </a:t>
            </a:r>
            <a:r>
              <a:rPr lang="hr-HR" sz="2300" dirty="0">
                <a:solidFill>
                  <a:schemeClr val="tx2"/>
                </a:solidFill>
              </a:rPr>
              <a:t>koji omogućuje </a:t>
            </a:r>
            <a:r>
              <a:rPr lang="hr-HR" sz="2300" dirty="0" smtClean="0">
                <a:solidFill>
                  <a:schemeClr val="tx2"/>
                </a:solidFill>
              </a:rPr>
              <a:t>klijentima financijske institucije </a:t>
            </a:r>
            <a:r>
              <a:rPr lang="hr-HR" sz="2300" dirty="0">
                <a:solidFill>
                  <a:schemeClr val="tx2"/>
                </a:solidFill>
              </a:rPr>
              <a:t>da obave </a:t>
            </a:r>
            <a:r>
              <a:rPr lang="hr-HR" sz="2300" dirty="0" smtClean="0">
                <a:solidFill>
                  <a:schemeClr val="tx2"/>
                </a:solidFill>
              </a:rPr>
              <a:t>niz transakcija </a:t>
            </a:r>
            <a:r>
              <a:rPr lang="hr-HR" sz="2300" dirty="0">
                <a:solidFill>
                  <a:schemeClr val="tx2"/>
                </a:solidFill>
              </a:rPr>
              <a:t>putem </a:t>
            </a:r>
            <a:r>
              <a:rPr lang="hr-HR" sz="2300" dirty="0" smtClean="0">
                <a:solidFill>
                  <a:schemeClr val="tx2"/>
                </a:solidFill>
              </a:rPr>
              <a:t>mobilnog </a:t>
            </a:r>
            <a:r>
              <a:rPr lang="hr-HR" sz="2300" dirty="0">
                <a:solidFill>
                  <a:schemeClr val="tx2"/>
                </a:solidFill>
              </a:rPr>
              <a:t>uređaja, </a:t>
            </a:r>
            <a:r>
              <a:rPr lang="hr-HR" sz="2300" dirty="0" smtClean="0">
                <a:solidFill>
                  <a:schemeClr val="tx2"/>
                </a:solidFill>
              </a:rPr>
              <a:t>poput </a:t>
            </a:r>
            <a:r>
              <a:rPr lang="hr-HR" sz="2300" dirty="0">
                <a:solidFill>
                  <a:schemeClr val="tx2"/>
                </a:solidFill>
              </a:rPr>
              <a:t>mobitela, </a:t>
            </a:r>
            <a:r>
              <a:rPr lang="hr-HR" sz="2300" dirty="0" smtClean="0">
                <a:solidFill>
                  <a:schemeClr val="tx2"/>
                </a:solidFill>
              </a:rPr>
              <a:t>džepnog računala ili tableta</a:t>
            </a:r>
            <a:endParaRPr lang="hr-HR" sz="2300" dirty="0">
              <a:solidFill>
                <a:schemeClr val="tx2"/>
              </a:solidFill>
            </a:endParaRPr>
          </a:p>
          <a:p>
            <a:r>
              <a:rPr lang="hr-HR" sz="2300" dirty="0" smtClean="0">
                <a:solidFill>
                  <a:schemeClr val="tx2"/>
                </a:solidFill>
              </a:rPr>
              <a:t>najranije </a:t>
            </a:r>
            <a:r>
              <a:rPr lang="hr-HR" sz="2300" dirty="0">
                <a:solidFill>
                  <a:schemeClr val="tx2"/>
                </a:solidFill>
              </a:rPr>
              <a:t>bankovne mobilne usluge su se bazirale na SMS-ovima, tzv. SMS </a:t>
            </a:r>
            <a:r>
              <a:rPr lang="hr-HR" sz="2300" dirty="0" smtClean="0">
                <a:solidFill>
                  <a:schemeClr val="tx2"/>
                </a:solidFill>
              </a:rPr>
              <a:t>bankarstvo</a:t>
            </a:r>
          </a:p>
          <a:p>
            <a:r>
              <a:rPr lang="hr-HR" sz="2300" dirty="0" smtClean="0">
                <a:solidFill>
                  <a:schemeClr val="tx2"/>
                </a:solidFill>
              </a:rPr>
              <a:t>uvođenjem </a:t>
            </a:r>
            <a:r>
              <a:rPr lang="hr-HR" sz="2300" i="1" dirty="0">
                <a:solidFill>
                  <a:schemeClr val="tx2"/>
                </a:solidFill>
              </a:rPr>
              <a:t>smartphone</a:t>
            </a:r>
            <a:r>
              <a:rPr lang="hr-HR" sz="2300" dirty="0">
                <a:solidFill>
                  <a:schemeClr val="tx2"/>
                </a:solidFill>
              </a:rPr>
              <a:t>-ova </a:t>
            </a:r>
            <a:r>
              <a:rPr lang="hr-HR" sz="2300" i="1" dirty="0">
                <a:solidFill>
                  <a:schemeClr val="tx2"/>
                </a:solidFill>
              </a:rPr>
              <a:t>(„pametnih telefona“) </a:t>
            </a:r>
            <a:r>
              <a:rPr lang="hr-HR" sz="2300" dirty="0">
                <a:solidFill>
                  <a:schemeClr val="tx2"/>
                </a:solidFill>
              </a:rPr>
              <a:t>koji podržavaju WAP (</a:t>
            </a:r>
            <a:r>
              <a:rPr lang="hr-HR" sz="2300" i="1" dirty="0">
                <a:solidFill>
                  <a:schemeClr val="tx2"/>
                </a:solidFill>
              </a:rPr>
              <a:t>Wireless Application Protocol</a:t>
            </a:r>
            <a:r>
              <a:rPr lang="hr-HR" sz="2300" dirty="0">
                <a:solidFill>
                  <a:schemeClr val="tx2"/>
                </a:solidFill>
              </a:rPr>
              <a:t>) omogućeno je korištenje mobilnog Interneta 1999. </a:t>
            </a:r>
            <a:r>
              <a:rPr lang="hr-HR" sz="2300" dirty="0" smtClean="0">
                <a:solidFill>
                  <a:schemeClr val="tx2"/>
                </a:solidFill>
              </a:rPr>
              <a:t>godine</a:t>
            </a:r>
          </a:p>
          <a:p>
            <a:endParaRPr lang="hr-HR" sz="2300" dirty="0">
              <a:solidFill>
                <a:schemeClr val="tx2"/>
              </a:solidFill>
            </a:endParaRPr>
          </a:p>
        </p:txBody>
      </p:sp>
      <p:pic>
        <p:nvPicPr>
          <p:cNvPr id="4098" name="Picture 2" descr="http://pulsosocial.com/en/wp-content/uploads/2013/03/Mobile-bank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00174"/>
            <a:ext cx="57150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8992" y="4857760"/>
            <a:ext cx="57150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Slika 8. Mobilno bankarstvo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3306" y="5715016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2"/>
                </a:solidFill>
              </a:rPr>
              <a:t>  tada su i prve europske banke svojim</a:t>
            </a:r>
          </a:p>
          <a:p>
            <a:r>
              <a:rPr lang="hr-HR" sz="2000" dirty="0" smtClean="0">
                <a:solidFill>
                  <a:schemeClr val="tx2"/>
                </a:solidFill>
              </a:rPr>
              <a:t>    klijentima počele nuditi mobilno bankarstvo</a:t>
            </a:r>
          </a:p>
        </p:txBody>
      </p:sp>
    </p:spTree>
    <p:extLst>
      <p:ext uri="{BB962C8B-B14F-4D97-AF65-F5344CB8AC3E}">
        <p14:creationId xmlns:p14="http://schemas.microsoft.com/office/powerpoint/2010/main" xmlns="" val="32890596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6096" y="548680"/>
            <a:ext cx="3707904" cy="59521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Neke od usluga koje se najćeše koriste su: </a:t>
            </a:r>
            <a:endParaRPr lang="hr-H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Provjeravanje stanja i prometa na tekućim, deviznim i žiroračunima. 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Provjeravanje kunskih i deviznih oročenja. 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Provjeravanje stanja kredita, kreditnih kartica i stambene štednje. 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Plaćanje računa u kunama na području matične države. 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Kupnja, prodavanje i zamijena udjela u investicijskim fondovima. 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Prijenos sredstava s jednog računa na drugi. 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Kupnja, prodaja i konverzija deviza. 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Kupnja GSM bonova. </a:t>
            </a:r>
          </a:p>
        </p:txBody>
      </p:sp>
      <p:pic>
        <p:nvPicPr>
          <p:cNvPr id="5122" name="Picture 2" descr="http://www.growvc.com/blog/wp-content/uploads/2013/03/mobile-banking-digitaltren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8587"/>
            <a:ext cx="5297653" cy="394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2844" y="4826675"/>
            <a:ext cx="52149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Prema podacima koje je objavio </a:t>
            </a:r>
            <a:r>
              <a:rPr lang="hr-HR" dirty="0" err="1" smtClean="0">
                <a:solidFill>
                  <a:schemeClr val="tx2"/>
                </a:solidFill>
              </a:rPr>
              <a:t>Wireless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  <a:r>
              <a:rPr lang="hr-HR" dirty="0" err="1" smtClean="0">
                <a:solidFill>
                  <a:schemeClr val="tx2"/>
                </a:solidFill>
              </a:rPr>
              <a:t>Intelligence</a:t>
            </a:r>
            <a:r>
              <a:rPr lang="hr-HR" dirty="0" smtClean="0">
                <a:solidFill>
                  <a:schemeClr val="tx2"/>
                </a:solidFill>
              </a:rPr>
              <a:t>, pružatelj informacija o mobilnom tržištu, sredinom 2010. godine broj mobilnih priključaka u svijetu premašio je pet milijardi. Hrvatska se iste godine sa otprilike 600.000 priključaka mobilnog bankarstva našla u europskom prosjeku.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143380"/>
            <a:ext cx="52863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Slika 9. Mobilno bankarstvo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719474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71480"/>
            <a:ext cx="8043890" cy="58579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Prednosti mobilnog bankarstva: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>
                <a:solidFill>
                  <a:schemeClr val="tx2"/>
                </a:solidFill>
              </a:rPr>
              <a:t>mobilnost - potpuna neovisnost o lokaciji što znači da je transakcije moguće obavljati s bilo kojeg mjesta u Hrvatskoj i u </a:t>
            </a:r>
            <a:r>
              <a:rPr lang="hr-HR" dirty="0" smtClean="0">
                <a:solidFill>
                  <a:schemeClr val="tx2"/>
                </a:solidFill>
              </a:rPr>
              <a:t>svijetu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jednostavno </a:t>
            </a:r>
            <a:r>
              <a:rPr lang="hr-HR" dirty="0" smtClean="0">
                <a:solidFill>
                  <a:schemeClr val="tx2"/>
                </a:solidFill>
              </a:rPr>
              <a:t>rukovanje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kontrola </a:t>
            </a:r>
            <a:r>
              <a:rPr lang="hr-HR" dirty="0">
                <a:solidFill>
                  <a:schemeClr val="tx2"/>
                </a:solidFill>
              </a:rPr>
              <a:t>svih </a:t>
            </a:r>
            <a:r>
              <a:rPr lang="hr-HR" dirty="0" smtClean="0">
                <a:solidFill>
                  <a:schemeClr val="tx2"/>
                </a:solidFill>
              </a:rPr>
              <a:t>transakcija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pristup </a:t>
            </a:r>
            <a:r>
              <a:rPr lang="hr-HR" dirty="0">
                <a:solidFill>
                  <a:schemeClr val="tx2"/>
                </a:solidFill>
              </a:rPr>
              <a:t>bankovnom računu putem mobilnog telefona bilo kada i bilo gdje što znači da možemo pristupiti svom bankovnom računu širom svijeta; međutim, u inozemstvu dostupnost podliježe globalnom roamingu i dostupnosti mreže u zemlji u kojoj se </a:t>
            </a:r>
            <a:r>
              <a:rPr lang="hr-HR" dirty="0" smtClean="0">
                <a:solidFill>
                  <a:schemeClr val="tx2"/>
                </a:solidFill>
              </a:rPr>
              <a:t>nalazimo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plaćanje </a:t>
            </a:r>
            <a:r>
              <a:rPr lang="hr-HR" dirty="0">
                <a:solidFill>
                  <a:schemeClr val="tx2"/>
                </a:solidFill>
              </a:rPr>
              <a:t>računa moguće je obaviti u roku od samo nekoliko minuta, stoga nema potrebe za odlaskom u banku što još više štedi vrijeme i </a:t>
            </a:r>
            <a:r>
              <a:rPr lang="hr-HR" dirty="0" smtClean="0">
                <a:solidFill>
                  <a:schemeClr val="tx2"/>
                </a:solidFill>
              </a:rPr>
              <a:t>novac</a:t>
            </a:r>
          </a:p>
          <a:p>
            <a:endParaRPr lang="hr-HR" b="1" dirty="0"/>
          </a:p>
          <a:p>
            <a:pPr marL="0" indent="0">
              <a:buNone/>
            </a:pPr>
            <a:r>
              <a:rPr lang="hr-H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Mane </a:t>
            </a:r>
            <a:r>
              <a:rPr lang="hr-H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mobilnog bankarstva: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>
                <a:solidFill>
                  <a:schemeClr val="tx2"/>
                </a:solidFill>
              </a:rPr>
              <a:t>pitanje </a:t>
            </a:r>
            <a:r>
              <a:rPr lang="hr-HR" dirty="0" smtClean="0">
                <a:solidFill>
                  <a:schemeClr val="tx2"/>
                </a:solidFill>
              </a:rPr>
              <a:t>autentikacije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sigurnost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privatnost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razina </a:t>
            </a:r>
            <a:r>
              <a:rPr lang="hr-HR" dirty="0">
                <a:solidFill>
                  <a:schemeClr val="tx2"/>
                </a:solidFill>
              </a:rPr>
              <a:t>razvijenosti mobilnih telekomunikacijskih mreža</a:t>
            </a:r>
          </a:p>
        </p:txBody>
      </p:sp>
    </p:spTree>
    <p:extLst>
      <p:ext uri="{BB962C8B-B14F-4D97-AF65-F5344CB8AC3E}">
        <p14:creationId xmlns:p14="http://schemas.microsoft.com/office/powerpoint/2010/main" xmlns="" val="13871036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E-poslovanje</a:t>
            </a:r>
            <a:endParaRPr lang="hr-HR" sz="4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Prednosti</a:t>
            </a:r>
            <a:r>
              <a:rPr lang="hr-H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endParaRPr lang="hr-HR" dirty="0"/>
          </a:p>
          <a:p>
            <a:pPr lvl="0"/>
            <a:r>
              <a:rPr lang="hr-HR" dirty="0">
                <a:solidFill>
                  <a:schemeClr val="tx2"/>
                </a:solidFill>
              </a:rPr>
              <a:t>poboljšanim marketingom može se povećati prodaja, kao i veličina prodajnog programa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smanjenje troškova vezane za upite kupca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proširivanje tržišta poslovanja i, time, povećavanje mogućnosti kupovine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informacije o proizvodima i uslugama su dostupnije, sama kupovina je praktičnija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radno vrijeme je svaki dan u tjednu, 24 sata dnevno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smanjenje transakcijskih </a:t>
            </a:r>
            <a:r>
              <a:rPr lang="hr-HR" dirty="0" smtClean="0">
                <a:solidFill>
                  <a:schemeClr val="tx2"/>
                </a:solidFill>
              </a:rPr>
              <a:t>troškova</a:t>
            </a:r>
          </a:p>
          <a:p>
            <a:pPr lvl="0"/>
            <a:endParaRPr lang="hr-HR" dirty="0"/>
          </a:p>
          <a:p>
            <a:pPr marL="0" indent="0">
              <a:buNone/>
            </a:pPr>
            <a:r>
              <a:rPr lang="hr-HR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Nedostaci</a:t>
            </a:r>
            <a:r>
              <a:rPr lang="hr-HR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endParaRPr lang="hr-HR" dirty="0"/>
          </a:p>
          <a:p>
            <a:pPr lvl="0"/>
            <a:r>
              <a:rPr lang="hr-HR" dirty="0" smtClean="0">
                <a:solidFill>
                  <a:schemeClr val="tx2"/>
                </a:solidFill>
              </a:rPr>
              <a:t>e-poslovanja </a:t>
            </a:r>
            <a:r>
              <a:rPr lang="hr-HR" dirty="0">
                <a:solidFill>
                  <a:schemeClr val="tx2"/>
                </a:solidFill>
              </a:rPr>
              <a:t>i </a:t>
            </a:r>
            <a:r>
              <a:rPr lang="hr-HR" dirty="0" smtClean="0">
                <a:solidFill>
                  <a:schemeClr val="tx2"/>
                </a:solidFill>
              </a:rPr>
              <a:t>e-trgovine </a:t>
            </a:r>
            <a:r>
              <a:rPr lang="hr-HR" dirty="0">
                <a:solidFill>
                  <a:schemeClr val="tx2"/>
                </a:solidFill>
              </a:rPr>
              <a:t>kriju se u prebrzom mijenjanju tehnologije i međunarodnim kulturološkim i zakonskim poteškoćama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neki proizvodi nisu prikladni za ovaj vid prodaje (lako kvarljivi proizvodi primjerice)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404569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Internet bankarstvo u Hrvatskoj</a:t>
            </a:r>
            <a:endParaRPr lang="hr-HR" sz="4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3643338" cy="5786454"/>
          </a:xfrm>
        </p:spPr>
        <p:txBody>
          <a:bodyPr>
            <a:normAutofit fontScale="62500" lnSpcReduction="2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Nešto više od četvrtine građana Hrvatske koristi internet bankarstvo, pokazuje najnovije istraživanje Erste grupe.</a:t>
            </a:r>
          </a:p>
          <a:p>
            <a:r>
              <a:rPr lang="hr-HR" dirty="0">
                <a:solidFill>
                  <a:schemeClr val="tx2"/>
                </a:solidFill>
              </a:rPr>
              <a:t>"Uslugu internetskog bankarstva najviše koriste građani u dobi od 15 do 29 godina, njih čak 43 posto, a slijede ih oni u dobi od 30 do 49 godina (36%). Internetsko bankarstvo najrjeđe koriste ispitanici stariji do 50 godina (13%)", stoji u priopćenju Erstea. </a:t>
            </a: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Prema </a:t>
            </a:r>
            <a:r>
              <a:rPr lang="hr-HR" dirty="0">
                <a:solidFill>
                  <a:schemeClr val="tx2"/>
                </a:solidFill>
              </a:rPr>
              <a:t>podacima s kojima raspolaže Hrvatska narodna banka, doduše s kraja lipnja, nešto više od milijun građana koristilo je internet za plaćanje, a imali su otvoreno 1,2 milijuna </a:t>
            </a:r>
            <a:r>
              <a:rPr lang="hr-HR" dirty="0" smtClean="0">
                <a:solidFill>
                  <a:schemeClr val="tx2"/>
                </a:solidFill>
              </a:rPr>
              <a:t>računa.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755402079"/>
              </p:ext>
            </p:extLst>
          </p:nvPr>
        </p:nvGraphicFramePr>
        <p:xfrm>
          <a:off x="3657600" y="1071546"/>
          <a:ext cx="548640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0496" y="4611231"/>
            <a:ext cx="51435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2"/>
                </a:solidFill>
              </a:rPr>
              <a:t>  Ukupna vrijednost transakcija putem</a:t>
            </a:r>
          </a:p>
          <a:p>
            <a:r>
              <a:rPr lang="hr-HR" sz="2000" dirty="0" smtClean="0">
                <a:solidFill>
                  <a:schemeClr val="tx2"/>
                </a:solidFill>
              </a:rPr>
              <a:t>    interneta u prvih šest mjeseci ove godine, </a:t>
            </a:r>
          </a:p>
          <a:p>
            <a:r>
              <a:rPr lang="hr-HR" sz="2000" dirty="0" smtClean="0">
                <a:solidFill>
                  <a:schemeClr val="tx2"/>
                </a:solidFill>
              </a:rPr>
              <a:t>    pokazuju podaci HNB-a, iznosila je čak </a:t>
            </a:r>
          </a:p>
          <a:p>
            <a:r>
              <a:rPr lang="hr-HR" sz="2000" dirty="0" smtClean="0">
                <a:solidFill>
                  <a:schemeClr val="tx2"/>
                </a:solidFill>
              </a:rPr>
              <a:t>    363,37 milijardi kuna, od čega se 16,36 </a:t>
            </a:r>
          </a:p>
          <a:p>
            <a:r>
              <a:rPr lang="hr-HR" sz="2000" dirty="0" smtClean="0">
                <a:solidFill>
                  <a:schemeClr val="tx2"/>
                </a:solidFill>
              </a:rPr>
              <a:t>    milijardi odnosi na transakcije građana.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2"/>
                </a:solidFill>
              </a:rPr>
              <a:t>  U prosjeku je riječ o 2,72 milijarde kuna </a:t>
            </a:r>
          </a:p>
          <a:p>
            <a:r>
              <a:rPr lang="hr-HR" sz="2000" dirty="0" smtClean="0">
                <a:solidFill>
                  <a:schemeClr val="tx2"/>
                </a:solidFill>
              </a:rPr>
              <a:t>    mjesečno.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7620" y="4000504"/>
            <a:ext cx="528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Dijagram 1. Dobna raspodjela korištenja Internet bankarstva u Hrvatskoj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62381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2143140"/>
          </a:xfrm>
        </p:spPr>
        <p:txBody>
          <a:bodyPr>
            <a:normAutofit fontScale="55000" lnSpcReduction="200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Kada </a:t>
            </a:r>
            <a:r>
              <a:rPr lang="hr-HR" dirty="0">
                <a:solidFill>
                  <a:schemeClr val="tx2"/>
                </a:solidFill>
              </a:rPr>
              <a:t>navike korištenja internetskog bankarstva usporedimo po zemljama, kao lider u regiji srednje i istočne Europe izdvaja se </a:t>
            </a:r>
            <a:r>
              <a:rPr lang="hr-HR" dirty="0" smtClean="0">
                <a:solidFill>
                  <a:schemeClr val="tx2"/>
                </a:solidFill>
              </a:rPr>
              <a:t>Češka.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Naime</a:t>
            </a:r>
            <a:r>
              <a:rPr lang="hr-HR" dirty="0">
                <a:solidFill>
                  <a:schemeClr val="tx2"/>
                </a:solidFill>
              </a:rPr>
              <a:t>, čak 64 posto Čeha koristi internetsko bankarstvo, a u stopu ih prate Slovaci kojih 63 posto ima iste </a:t>
            </a:r>
            <a:r>
              <a:rPr lang="hr-HR" dirty="0" smtClean="0">
                <a:solidFill>
                  <a:schemeClr val="tx2"/>
                </a:solidFill>
              </a:rPr>
              <a:t>navike.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Nakon </a:t>
            </a:r>
            <a:r>
              <a:rPr lang="hr-HR" dirty="0">
                <a:solidFill>
                  <a:schemeClr val="tx2"/>
                </a:solidFill>
              </a:rPr>
              <a:t>njih slijede Austrijanci (47%), Mađari (41%), a poslije Hrvata (27%), nalaze se još Rumunji (25%) i Srbi (14%)", stoji u priopćenju </a:t>
            </a:r>
            <a:r>
              <a:rPr lang="hr-HR" dirty="0" err="1" smtClean="0">
                <a:solidFill>
                  <a:schemeClr val="tx2"/>
                </a:solidFill>
              </a:rPr>
              <a:t>Erstea</a:t>
            </a:r>
            <a:r>
              <a:rPr lang="hr-HR" dirty="0" smtClean="0">
                <a:solidFill>
                  <a:schemeClr val="tx2"/>
                </a:solidFill>
              </a:rPr>
              <a:t>.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Na </a:t>
            </a:r>
            <a:r>
              <a:rPr lang="hr-HR" dirty="0">
                <a:solidFill>
                  <a:schemeClr val="tx2"/>
                </a:solidFill>
              </a:rPr>
              <a:t>pitanje koriste li bankovne aplikacije na pametnom telefonu ili tabletu, samo pet posto ispitanika odgovorilo je potvrdno.</a:t>
            </a:r>
          </a:p>
          <a:p>
            <a:endParaRPr lang="hr-HR" dirty="0">
              <a:solidFill>
                <a:schemeClr val="tx2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989723523"/>
              </p:ext>
            </p:extLst>
          </p:nvPr>
        </p:nvGraphicFramePr>
        <p:xfrm>
          <a:off x="647564" y="2357430"/>
          <a:ext cx="78488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14364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Dijagram 2. Navike korištenja usluga Internet bankarstva u državama u srednjoj i </a:t>
            </a:r>
          </a:p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istočnoj Europi (postotak u ukupnom stanovništvu)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20962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Zaključak</a:t>
            </a:r>
            <a:endParaRPr lang="hr-HR" sz="4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hr-HR" sz="2500" dirty="0" smtClean="0">
                <a:solidFill>
                  <a:schemeClr val="tx2"/>
                </a:solidFill>
              </a:rPr>
              <a:t>povjerenje</a:t>
            </a:r>
            <a:r>
              <a:rPr lang="hr-HR" sz="2500" dirty="0">
                <a:solidFill>
                  <a:schemeClr val="tx2"/>
                </a:solidFill>
              </a:rPr>
              <a:t>: većini ljudi je to najveća prepreka prema korištenju Internet </a:t>
            </a:r>
            <a:r>
              <a:rPr lang="hr-HR" sz="2500" dirty="0" smtClean="0">
                <a:solidFill>
                  <a:schemeClr val="tx2"/>
                </a:solidFill>
              </a:rPr>
              <a:t>bankarstva</a:t>
            </a:r>
          </a:p>
          <a:p>
            <a:r>
              <a:rPr lang="hr-HR" sz="2500" i="1" dirty="0" smtClean="0">
                <a:solidFill>
                  <a:schemeClr val="tx2"/>
                </a:solidFill>
              </a:rPr>
              <a:t>“Je </a:t>
            </a:r>
            <a:r>
              <a:rPr lang="hr-HR" sz="2500" i="1" dirty="0">
                <a:solidFill>
                  <a:schemeClr val="tx2"/>
                </a:solidFill>
              </a:rPr>
              <a:t>li moja transakcija bila uspješna? Jesam li stisnuo/la jednom ili dva puta gumb za izvršiti transakciju</a:t>
            </a:r>
            <a:r>
              <a:rPr lang="hr-HR" sz="2500" i="1" dirty="0" smtClean="0">
                <a:solidFill>
                  <a:schemeClr val="tx2"/>
                </a:solidFill>
              </a:rPr>
              <a:t>?”</a:t>
            </a:r>
          </a:p>
          <a:p>
            <a:r>
              <a:rPr lang="hr-HR" sz="2500" dirty="0" smtClean="0">
                <a:solidFill>
                  <a:schemeClr val="tx2"/>
                </a:solidFill>
              </a:rPr>
              <a:t>upravo </a:t>
            </a:r>
            <a:r>
              <a:rPr lang="hr-HR" sz="2500" dirty="0">
                <a:solidFill>
                  <a:schemeClr val="tx2"/>
                </a:solidFill>
              </a:rPr>
              <a:t>zbog ovoga se većina ljudi u Hrvatskoj još uvijek nije odlučila na korištenje takve vrste </a:t>
            </a:r>
            <a:r>
              <a:rPr lang="hr-HR" sz="2500" dirty="0" smtClean="0">
                <a:solidFill>
                  <a:schemeClr val="tx2"/>
                </a:solidFill>
              </a:rPr>
              <a:t>bankarstva</a:t>
            </a:r>
          </a:p>
          <a:p>
            <a:r>
              <a:rPr lang="hr-HR" sz="2500" dirty="0" smtClean="0">
                <a:solidFill>
                  <a:schemeClr val="tx2"/>
                </a:solidFill>
              </a:rPr>
              <a:t>najveći </a:t>
            </a:r>
            <a:r>
              <a:rPr lang="hr-HR" sz="2500" dirty="0">
                <a:solidFill>
                  <a:schemeClr val="tx2"/>
                </a:solidFill>
              </a:rPr>
              <a:t>razlog je vjerojatno nedovoljna upućenost </a:t>
            </a:r>
            <a:r>
              <a:rPr lang="hr-HR" sz="2500" dirty="0" smtClean="0">
                <a:solidFill>
                  <a:schemeClr val="tx2"/>
                </a:solidFill>
              </a:rPr>
              <a:t>javnosti</a:t>
            </a:r>
            <a:endParaRPr lang="hr-HR" sz="2500" dirty="0">
              <a:solidFill>
                <a:schemeClr val="tx2"/>
              </a:solidFill>
            </a:endParaRPr>
          </a:p>
          <a:p>
            <a:r>
              <a:rPr lang="hr-HR" sz="2500" dirty="0" smtClean="0">
                <a:solidFill>
                  <a:schemeClr val="tx2"/>
                </a:solidFill>
              </a:rPr>
              <a:t>odlučite </a:t>
            </a:r>
            <a:r>
              <a:rPr lang="hr-HR" sz="2500" dirty="0">
                <a:solidFill>
                  <a:schemeClr val="tx2"/>
                </a:solidFill>
              </a:rPr>
              <a:t>li se dati šansu Internet bankarstvu, radi sigurnosti je najbolje ispisivati sve izvršene transakcije i čuvati ispise dok se u banci ne uvjerite u vjerodostojnost platforme za Internet bankarstvo koju Vam je banka </a:t>
            </a:r>
            <a:r>
              <a:rPr lang="hr-HR" sz="2500" dirty="0" smtClean="0">
                <a:solidFill>
                  <a:schemeClr val="tx2"/>
                </a:solidFill>
              </a:rPr>
              <a:t>pružila</a:t>
            </a:r>
            <a:endParaRPr lang="hr-HR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57972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Što je e-banking (internet bankarstvo)?</a:t>
            </a:r>
            <a:endParaRPr lang="hr-HR" sz="4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643470"/>
          </a:xfrm>
        </p:spPr>
        <p:txBody>
          <a:bodyPr>
            <a:normAutofit/>
          </a:bodyPr>
          <a:lstStyle/>
          <a:p>
            <a:r>
              <a:rPr lang="hr-HR" sz="2500" dirty="0" smtClean="0">
                <a:solidFill>
                  <a:schemeClr val="tx2"/>
                </a:solidFill>
                <a:latin typeface="+mj-lt"/>
              </a:rPr>
              <a:t>svi </a:t>
            </a:r>
            <a:r>
              <a:rPr lang="hr-HR" sz="2500" dirty="0">
                <a:solidFill>
                  <a:schemeClr val="tx2"/>
                </a:solidFill>
                <a:latin typeface="+mj-lt"/>
              </a:rPr>
              <a:t>smo zasigurno čuli puno o e-bankarstvu, no vjerojatno ga nikada nismo sami </a:t>
            </a:r>
            <a:r>
              <a:rPr lang="hr-HR" sz="2500" dirty="0" smtClean="0">
                <a:solidFill>
                  <a:schemeClr val="tx2"/>
                </a:solidFill>
                <a:latin typeface="+mj-lt"/>
              </a:rPr>
              <a:t>isprobali, još </a:t>
            </a:r>
            <a:r>
              <a:rPr lang="hr-HR" sz="2500" dirty="0">
                <a:solidFill>
                  <a:schemeClr val="tx2"/>
                </a:solidFill>
                <a:latin typeface="+mj-lt"/>
              </a:rPr>
              <a:t>uvijek plaćamo svoje račune u pošti ili banci, kao što su i naši roditelji to radili – tako se osjećamo sigurnije kada su naši novci u </a:t>
            </a:r>
            <a:r>
              <a:rPr lang="hr-HR" sz="2500" dirty="0" smtClean="0">
                <a:solidFill>
                  <a:schemeClr val="tx2"/>
                </a:solidFill>
                <a:latin typeface="+mj-lt"/>
              </a:rPr>
              <a:t>pitanju</a:t>
            </a:r>
          </a:p>
          <a:p>
            <a:endParaRPr lang="hr-HR" sz="2500" dirty="0">
              <a:solidFill>
                <a:schemeClr val="tx2"/>
              </a:solidFill>
              <a:latin typeface="+mj-lt"/>
            </a:endParaRPr>
          </a:p>
          <a:p>
            <a:r>
              <a:rPr lang="hr-HR" sz="2500" dirty="0" smtClean="0">
                <a:solidFill>
                  <a:schemeClr val="tx2"/>
                </a:solidFill>
                <a:latin typeface="+mj-lt"/>
              </a:rPr>
              <a:t>brzo </a:t>
            </a:r>
            <a:r>
              <a:rPr lang="hr-HR" sz="2500" dirty="0">
                <a:solidFill>
                  <a:schemeClr val="tx2"/>
                </a:solidFill>
                <a:latin typeface="+mj-lt"/>
              </a:rPr>
              <a:t>stečena popularnost Interneta i osobnih računala se pokazala prilikom, ali i izazovom za </a:t>
            </a:r>
            <a:r>
              <a:rPr lang="hr-HR" sz="2500" dirty="0" smtClean="0">
                <a:solidFill>
                  <a:schemeClr val="tx2"/>
                </a:solidFill>
                <a:latin typeface="+mj-lt"/>
              </a:rPr>
              <a:t>bankarstvo</a:t>
            </a:r>
          </a:p>
          <a:p>
            <a:endParaRPr lang="hr-HR" sz="2500" dirty="0" smtClean="0">
              <a:solidFill>
                <a:schemeClr val="tx2"/>
              </a:solidFill>
              <a:latin typeface="+mj-lt"/>
            </a:endParaRPr>
          </a:p>
          <a:p>
            <a:r>
              <a:rPr lang="hr-HR" sz="2500" dirty="0" smtClean="0">
                <a:solidFill>
                  <a:schemeClr val="tx2"/>
                </a:solidFill>
                <a:latin typeface="+mj-lt"/>
              </a:rPr>
              <a:t>e-bankarstvo </a:t>
            </a:r>
            <a:r>
              <a:rPr lang="hr-HR" sz="2500" dirty="0">
                <a:solidFill>
                  <a:schemeClr val="tx2"/>
                </a:solidFill>
                <a:latin typeface="+mj-lt"/>
              </a:rPr>
              <a:t>nije tu da bi promijenilo </a:t>
            </a:r>
            <a:r>
              <a:rPr lang="hr-HR" sz="2500" dirty="0" smtClean="0">
                <a:solidFill>
                  <a:schemeClr val="tx2"/>
                </a:solidFill>
                <a:latin typeface="+mj-lt"/>
              </a:rPr>
              <a:t>naše navike, ono </a:t>
            </a:r>
            <a:r>
              <a:rPr lang="hr-HR" sz="2500" dirty="0">
                <a:solidFill>
                  <a:schemeClr val="tx2"/>
                </a:solidFill>
                <a:latin typeface="+mj-lt"/>
              </a:rPr>
              <a:t>koristi modernu računalnu tehnologiju </a:t>
            </a:r>
            <a:r>
              <a:rPr lang="hr-HR" sz="2500" dirty="0" smtClean="0">
                <a:solidFill>
                  <a:schemeClr val="tx2"/>
                </a:solidFill>
                <a:latin typeface="+mj-lt"/>
              </a:rPr>
              <a:t>kako </a:t>
            </a:r>
            <a:r>
              <a:rPr lang="hr-HR" sz="2500" dirty="0">
                <a:solidFill>
                  <a:schemeClr val="tx2"/>
                </a:solidFill>
                <a:latin typeface="+mj-lt"/>
              </a:rPr>
              <a:t>bismo svojim financijama mogli brže i efikasnije </a:t>
            </a:r>
            <a:r>
              <a:rPr lang="hr-HR" sz="2500" dirty="0" smtClean="0">
                <a:solidFill>
                  <a:schemeClr val="tx2"/>
                </a:solidFill>
                <a:latin typeface="+mj-lt"/>
              </a:rPr>
              <a:t>upravljati</a:t>
            </a:r>
            <a:endParaRPr lang="hr-HR" sz="2500" dirty="0">
              <a:solidFill>
                <a:schemeClr val="tx2"/>
              </a:solidFill>
              <a:latin typeface="+mj-lt"/>
            </a:endParaRPr>
          </a:p>
          <a:p>
            <a:endParaRPr lang="hr-HR" sz="25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7456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Literatura:</a:t>
            </a:r>
            <a:endParaRPr lang="hr-HR" sz="4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hr-HR" sz="1600" dirty="0" smtClean="0">
                <a:solidFill>
                  <a:schemeClr val="tx2"/>
                </a:solidFill>
              </a:rPr>
              <a:t>Bankrate.com</a:t>
            </a:r>
            <a:r>
              <a:rPr lang="hr-HR" sz="1600" dirty="0">
                <a:solidFill>
                  <a:schemeClr val="tx2"/>
                </a:solidFill>
              </a:rPr>
              <a:t>, </a:t>
            </a:r>
            <a:r>
              <a:rPr lang="hr-HR" sz="1600" u="sng" dirty="0">
                <a:solidFill>
                  <a:schemeClr val="tx2"/>
                </a:solidFill>
                <a:hlinkClick r:id="rId2"/>
              </a:rPr>
              <a:t>http://www.bankrate.com/brm/olbstep2.asp</a:t>
            </a:r>
            <a:r>
              <a:rPr lang="hr-HR" sz="1600" dirty="0">
                <a:solidFill>
                  <a:schemeClr val="tx2"/>
                </a:solidFill>
              </a:rPr>
              <a:t>, Online Banking: The basics, 01. 12. 2013.</a:t>
            </a:r>
          </a:p>
          <a:p>
            <a:pPr lvl="0"/>
            <a:r>
              <a:rPr lang="hr-HR" sz="1600" dirty="0">
                <a:solidFill>
                  <a:schemeClr val="tx2"/>
                </a:solidFill>
              </a:rPr>
              <a:t>Business.hr/Presscut, </a:t>
            </a:r>
            <a:r>
              <a:rPr lang="hr-HR" sz="1600" u="sng" dirty="0">
                <a:solidFill>
                  <a:schemeClr val="tx2"/>
                </a:solidFill>
                <a:hlinkClick r:id="rId3"/>
              </a:rPr>
              <a:t>http://limun.hr/main.aspx?id=663131</a:t>
            </a:r>
            <a:r>
              <a:rPr lang="hr-HR" sz="1600" dirty="0">
                <a:solidFill>
                  <a:schemeClr val="tx2"/>
                </a:solidFill>
              </a:rPr>
              <a:t>, Mobilno bankarstvo jedno je od najsigurnijih, 01. 12. 2013.</a:t>
            </a:r>
          </a:p>
          <a:p>
            <a:pPr lvl="0"/>
            <a:r>
              <a:rPr lang="hr-HR" sz="1600" dirty="0">
                <a:solidFill>
                  <a:schemeClr val="tx2"/>
                </a:solidFill>
              </a:rPr>
              <a:t>Fer.hr, </a:t>
            </a:r>
            <a:r>
              <a:rPr lang="hr-HR" sz="1600" u="sng" dirty="0">
                <a:solidFill>
                  <a:schemeClr val="tx2"/>
                </a:solidFill>
                <a:hlinkClick r:id="rId4"/>
              </a:rPr>
              <a:t>http://web.zpr.fer.hr/ergonomija/2004/kuzma/text/treca.htm</a:t>
            </a:r>
            <a:r>
              <a:rPr lang="hr-HR" sz="1600" dirty="0">
                <a:solidFill>
                  <a:schemeClr val="tx2"/>
                </a:solidFill>
              </a:rPr>
              <a:t>, Sigurnost korištenja Internet bankarstva, 08. 12. 2013.</a:t>
            </a:r>
          </a:p>
          <a:p>
            <a:pPr lvl="0"/>
            <a:r>
              <a:rPr lang="hr-HR" sz="1600" dirty="0">
                <a:solidFill>
                  <a:schemeClr val="tx2"/>
                </a:solidFill>
              </a:rPr>
              <a:t>Fina.hr, </a:t>
            </a:r>
            <a:r>
              <a:rPr lang="hr-HR" sz="1600" u="sng" dirty="0">
                <a:solidFill>
                  <a:schemeClr val="tx2"/>
                </a:solidFill>
                <a:hlinkClick r:id="rId5"/>
              </a:rPr>
              <a:t>http://www.fina.hr/Default.aspx?sec=960</a:t>
            </a:r>
            <a:r>
              <a:rPr lang="hr-HR" sz="1600" dirty="0">
                <a:solidFill>
                  <a:schemeClr val="tx2"/>
                </a:solidFill>
              </a:rPr>
              <a:t>, E-potpis, 01. 12. 2013.</a:t>
            </a:r>
          </a:p>
          <a:p>
            <a:pPr lvl="0"/>
            <a:r>
              <a:rPr lang="hr-HR" sz="1600" dirty="0">
                <a:solidFill>
                  <a:schemeClr val="tx2"/>
                </a:solidFill>
              </a:rPr>
              <a:t>K. Fegeš, D. Novak, </a:t>
            </a:r>
            <a:r>
              <a:rPr lang="hr-HR" sz="1600" u="sng" dirty="0">
                <a:solidFill>
                  <a:schemeClr val="tx2"/>
                </a:solidFill>
                <a:hlinkClick r:id="rId6"/>
              </a:rPr>
              <a:t>http://security.foi.hr/wiki/index.php/Mobilno_bankarstvo</a:t>
            </a:r>
            <a:r>
              <a:rPr lang="hr-HR" sz="1600" dirty="0">
                <a:solidFill>
                  <a:schemeClr val="tx2"/>
                </a:solidFill>
              </a:rPr>
              <a:t>, Mobilno bankarstvo, 01. 12. 2013.</a:t>
            </a:r>
          </a:p>
          <a:p>
            <a:pPr lvl="0"/>
            <a:r>
              <a:rPr lang="hr-HR" sz="1600" dirty="0">
                <a:solidFill>
                  <a:schemeClr val="tx2"/>
                </a:solidFill>
              </a:rPr>
              <a:t>T. Bašić, </a:t>
            </a:r>
            <a:r>
              <a:rPr lang="hr-HR" sz="1600" u="sng" dirty="0">
                <a:solidFill>
                  <a:schemeClr val="tx2"/>
                </a:solidFill>
                <a:hlinkClick r:id="rId7"/>
              </a:rPr>
              <a:t>http://www.poslovni.hr/tehnologija/internet-bankarstvo-koristi-27-hrvata-257258</a:t>
            </a:r>
            <a:r>
              <a:rPr lang="hr-HR" sz="1600" dirty="0">
                <a:solidFill>
                  <a:schemeClr val="tx2"/>
                </a:solidFill>
              </a:rPr>
              <a:t>, Internet bankarstvo koristi 27% Hrvata, 01. 12. 2013. </a:t>
            </a:r>
          </a:p>
          <a:p>
            <a:pPr lvl="0"/>
            <a:r>
              <a:rPr lang="hr-HR" sz="1600" dirty="0">
                <a:solidFill>
                  <a:schemeClr val="tx2"/>
                </a:solidFill>
              </a:rPr>
              <a:t>Vidipedija.com, </a:t>
            </a:r>
            <a:r>
              <a:rPr lang="hr-HR" sz="1600" u="sng" dirty="0">
                <a:solidFill>
                  <a:schemeClr val="tx2"/>
                </a:solidFill>
                <a:hlinkClick r:id="rId8"/>
              </a:rPr>
              <a:t>http://www.vidipedija.com/~vidipedi/index.php?title=M-bankarstvo</a:t>
            </a:r>
            <a:r>
              <a:rPr lang="hr-HR" sz="1600" dirty="0">
                <a:solidFill>
                  <a:schemeClr val="tx2"/>
                </a:solidFill>
              </a:rPr>
              <a:t>, M-bankarstvo, 01. 12. 2013.</a:t>
            </a:r>
          </a:p>
          <a:p>
            <a:pPr lvl="0"/>
            <a:r>
              <a:rPr lang="hr-HR" sz="1600" dirty="0">
                <a:solidFill>
                  <a:schemeClr val="tx2"/>
                </a:solidFill>
              </a:rPr>
              <a:t>Wikipedia.org, </a:t>
            </a:r>
            <a:r>
              <a:rPr lang="hr-HR" sz="1600" u="sng" dirty="0">
                <a:solidFill>
                  <a:schemeClr val="tx2"/>
                </a:solidFill>
                <a:hlinkClick r:id="rId9"/>
              </a:rPr>
              <a:t>http://hr.wikipedia.org/wiki/E-poslovanje</a:t>
            </a:r>
            <a:r>
              <a:rPr lang="hr-HR" sz="1600" dirty="0">
                <a:solidFill>
                  <a:schemeClr val="tx2"/>
                </a:solidFill>
              </a:rPr>
              <a:t>, E-poslovanje, 01. 12. 2013.</a:t>
            </a:r>
          </a:p>
          <a:p>
            <a:pPr lvl="0"/>
            <a:r>
              <a:rPr lang="hr-HR" sz="1600" dirty="0">
                <a:solidFill>
                  <a:schemeClr val="tx2"/>
                </a:solidFill>
              </a:rPr>
              <a:t>Wikipedia.org, </a:t>
            </a:r>
            <a:r>
              <a:rPr lang="hr-HR" sz="1600" u="sng" dirty="0">
                <a:solidFill>
                  <a:schemeClr val="tx2"/>
                </a:solidFill>
                <a:hlinkClick r:id="rId10"/>
              </a:rPr>
              <a:t>http://en.wikipedia.org/wiki/Mobile_banking</a:t>
            </a:r>
            <a:r>
              <a:rPr lang="hr-HR" sz="1600" dirty="0">
                <a:solidFill>
                  <a:schemeClr val="tx2"/>
                </a:solidFill>
              </a:rPr>
              <a:t>, Mobile banking, 01. 12. 2013.</a:t>
            </a:r>
          </a:p>
          <a:p>
            <a:pPr lvl="0"/>
            <a:r>
              <a:rPr lang="hr-HR" sz="1600" dirty="0">
                <a:solidFill>
                  <a:schemeClr val="tx2"/>
                </a:solidFill>
              </a:rPr>
              <a:t>Wikipedia.org, </a:t>
            </a:r>
            <a:r>
              <a:rPr lang="hr-HR" sz="1600" u="sng" dirty="0">
                <a:solidFill>
                  <a:schemeClr val="tx2"/>
                </a:solidFill>
                <a:hlinkClick r:id="rId11"/>
              </a:rPr>
              <a:t>http://hr.wikipedia.org/wiki/Internetsko_bankarstvo</a:t>
            </a:r>
            <a:r>
              <a:rPr lang="hr-HR" sz="1600" dirty="0">
                <a:solidFill>
                  <a:schemeClr val="tx2"/>
                </a:solidFill>
              </a:rPr>
              <a:t>, Internetsko bankarstvo, 01. 12. 2013.</a:t>
            </a:r>
          </a:p>
        </p:txBody>
      </p:sp>
    </p:spTree>
    <p:extLst>
      <p:ext uri="{BB962C8B-B14F-4D97-AF65-F5344CB8AC3E}">
        <p14:creationId xmlns:p14="http://schemas.microsoft.com/office/powerpoint/2010/main" xmlns="" val="429409518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Načini </a:t>
            </a:r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autorizacije</a:t>
            </a:r>
            <a:endParaRPr lang="hr-HR" sz="4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hr-HR" sz="2500" dirty="0" smtClean="0">
                <a:solidFill>
                  <a:schemeClr val="tx2"/>
                </a:solidFill>
              </a:rPr>
              <a:t>prije </a:t>
            </a:r>
            <a:r>
              <a:rPr lang="hr-HR" sz="2500" dirty="0">
                <a:solidFill>
                  <a:schemeClr val="tx2"/>
                </a:solidFill>
              </a:rPr>
              <a:t>korištenja bilo kakve usluge internetskog bankarstva ili obavljanja transakcije, potrebno je autorizirati </a:t>
            </a:r>
            <a:r>
              <a:rPr lang="hr-HR" sz="2500" dirty="0" smtClean="0">
                <a:solidFill>
                  <a:schemeClr val="tx2"/>
                </a:solidFill>
              </a:rPr>
              <a:t>se</a:t>
            </a:r>
          </a:p>
          <a:p>
            <a:endParaRPr lang="hr-HR" sz="2500" dirty="0" smtClean="0">
              <a:solidFill>
                <a:schemeClr val="tx2"/>
              </a:solidFill>
            </a:endParaRPr>
          </a:p>
          <a:p>
            <a:r>
              <a:rPr lang="hr-HR" sz="2500" dirty="0">
                <a:solidFill>
                  <a:schemeClr val="tx2"/>
                </a:solidFill>
              </a:rPr>
              <a:t>p</a:t>
            </a:r>
            <a:r>
              <a:rPr lang="hr-HR" sz="2500" dirty="0" smtClean="0">
                <a:solidFill>
                  <a:schemeClr val="tx2"/>
                </a:solidFill>
              </a:rPr>
              <a:t>ostoji </a:t>
            </a:r>
            <a:r>
              <a:rPr lang="hr-HR" sz="2500" dirty="0">
                <a:solidFill>
                  <a:schemeClr val="tx2"/>
                </a:solidFill>
              </a:rPr>
              <a:t>nekoliko načina autorizacije od kojih su </a:t>
            </a:r>
            <a:r>
              <a:rPr lang="hr-HR" sz="2500" dirty="0" smtClean="0">
                <a:solidFill>
                  <a:schemeClr val="tx2"/>
                </a:solidFill>
              </a:rPr>
              <a:t>najpopularniji:</a:t>
            </a:r>
          </a:p>
          <a:p>
            <a:pPr lvl="1"/>
            <a:r>
              <a:rPr lang="hr-HR" sz="2500" dirty="0" smtClean="0">
                <a:solidFill>
                  <a:schemeClr val="tx2"/>
                </a:solidFill>
              </a:rPr>
              <a:t> tokeni</a:t>
            </a:r>
          </a:p>
          <a:p>
            <a:pPr lvl="1"/>
            <a:r>
              <a:rPr lang="hr-HR" sz="2500" dirty="0" smtClean="0">
                <a:solidFill>
                  <a:schemeClr val="tx2"/>
                </a:solidFill>
              </a:rPr>
              <a:t>TAN-ovi</a:t>
            </a:r>
          </a:p>
          <a:p>
            <a:pPr lvl="1"/>
            <a:r>
              <a:rPr lang="hr-HR" sz="2500" dirty="0" smtClean="0">
                <a:solidFill>
                  <a:schemeClr val="tx2"/>
                </a:solidFill>
              </a:rPr>
              <a:t>smart-kartice</a:t>
            </a:r>
          </a:p>
          <a:p>
            <a:pPr lvl="1"/>
            <a:r>
              <a:rPr lang="hr-HR" sz="2500" dirty="0" smtClean="0">
                <a:solidFill>
                  <a:schemeClr val="tx2"/>
                </a:solidFill>
              </a:rPr>
              <a:t>elektronički </a:t>
            </a:r>
            <a:r>
              <a:rPr lang="hr-HR" sz="2500" dirty="0">
                <a:solidFill>
                  <a:schemeClr val="tx2"/>
                </a:solidFill>
              </a:rPr>
              <a:t>potpisi</a:t>
            </a:r>
          </a:p>
        </p:txBody>
      </p:sp>
    </p:spTree>
    <p:extLst>
      <p:ext uri="{BB962C8B-B14F-4D97-AF65-F5344CB8AC3E}">
        <p14:creationId xmlns:p14="http://schemas.microsoft.com/office/powerpoint/2010/main" xmlns="" val="262976240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9784"/>
          </a:xfrm>
        </p:spPr>
        <p:txBody>
          <a:bodyPr>
            <a:normAutofit/>
          </a:bodyPr>
          <a:lstStyle/>
          <a:p>
            <a:r>
              <a:rPr lang="hr-HR" sz="4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Token</a:t>
            </a:r>
            <a:endParaRPr lang="hr-HR" sz="4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4286248" cy="5643578"/>
          </a:xfrm>
        </p:spPr>
        <p:txBody>
          <a:bodyPr>
            <a:noAutofit/>
          </a:bodyPr>
          <a:lstStyle/>
          <a:p>
            <a:r>
              <a:rPr lang="hr-HR" sz="2500" dirty="0" err="1" smtClean="0">
                <a:solidFill>
                  <a:schemeClr val="tx2"/>
                </a:solidFill>
              </a:rPr>
              <a:t>token</a:t>
            </a:r>
            <a:r>
              <a:rPr lang="hr-HR" sz="2500" dirty="0" smtClean="0">
                <a:solidFill>
                  <a:schemeClr val="tx2"/>
                </a:solidFill>
              </a:rPr>
              <a:t> je uređaj nalik džepnom kalkulatoru</a:t>
            </a:r>
          </a:p>
          <a:p>
            <a:r>
              <a:rPr lang="hr-HR" sz="2500" dirty="0" smtClean="0">
                <a:solidFill>
                  <a:schemeClr val="tx2"/>
                </a:solidFill>
              </a:rPr>
              <a:t>takav se uređaj ustupa klijentu na privremeno korištenje prilikom registracije za uslugu Internet bankarstva</a:t>
            </a:r>
          </a:p>
          <a:p>
            <a:r>
              <a:rPr lang="hr-HR" sz="2500" dirty="0" smtClean="0">
                <a:solidFill>
                  <a:schemeClr val="tx2"/>
                </a:solidFill>
              </a:rPr>
              <a:t>prilikom odjave usluge klijent je dužan vratiti uređaj</a:t>
            </a:r>
          </a:p>
          <a:p>
            <a:r>
              <a:rPr lang="hr-HR" sz="2500" dirty="0" smtClean="0">
                <a:solidFill>
                  <a:schemeClr val="tx2"/>
                </a:solidFill>
              </a:rPr>
              <a:t>numeričke tipke na </a:t>
            </a:r>
            <a:r>
              <a:rPr lang="hr-HR" sz="2500" dirty="0" err="1" smtClean="0">
                <a:solidFill>
                  <a:schemeClr val="tx2"/>
                </a:solidFill>
              </a:rPr>
              <a:t>tokenu</a:t>
            </a:r>
            <a:r>
              <a:rPr lang="hr-HR" sz="2500" dirty="0" smtClean="0">
                <a:solidFill>
                  <a:schemeClr val="tx2"/>
                </a:solidFill>
              </a:rPr>
              <a:t> omogućavaju korisniku unos PIN-a (</a:t>
            </a:r>
            <a:r>
              <a:rPr lang="hr-HR" sz="2500" i="1" dirty="0" smtClean="0">
                <a:solidFill>
                  <a:schemeClr val="tx2"/>
                </a:solidFill>
              </a:rPr>
              <a:t>Personal </a:t>
            </a:r>
            <a:r>
              <a:rPr lang="hr-HR" sz="2500" i="1" dirty="0" err="1" smtClean="0">
                <a:solidFill>
                  <a:schemeClr val="tx2"/>
                </a:solidFill>
              </a:rPr>
              <a:t>Identification</a:t>
            </a:r>
            <a:r>
              <a:rPr lang="hr-HR" sz="2500" i="1" dirty="0" smtClean="0">
                <a:solidFill>
                  <a:schemeClr val="tx2"/>
                </a:solidFill>
              </a:rPr>
              <a:t> </a:t>
            </a:r>
            <a:r>
              <a:rPr lang="hr-HR" sz="2500" i="1" dirty="0" err="1" smtClean="0">
                <a:solidFill>
                  <a:schemeClr val="tx2"/>
                </a:solidFill>
              </a:rPr>
              <a:t>Number</a:t>
            </a:r>
            <a:r>
              <a:rPr lang="hr-HR" sz="2500" dirty="0" smtClean="0">
                <a:solidFill>
                  <a:schemeClr val="tx2"/>
                </a:solidFill>
              </a:rPr>
              <a:t>) koji je nužan za uspješnu autorizaciju</a:t>
            </a:r>
          </a:p>
        </p:txBody>
      </p:sp>
      <p:pic>
        <p:nvPicPr>
          <p:cNvPr id="4" name="Picture 3" descr="https://elementa.otpbanka.hr/gradjani/upute/toke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071546"/>
            <a:ext cx="445393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357686" y="4000504"/>
            <a:ext cx="44291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Slika 1. Primjer </a:t>
            </a:r>
            <a:r>
              <a:rPr lang="hr-HR" sz="1500" b="1" i="1" dirty="0" err="1" smtClean="0">
                <a:latin typeface="Arial" pitchFamily="34" charset="0"/>
                <a:cs typeface="Arial" pitchFamily="34" charset="0"/>
              </a:rPr>
              <a:t>tokena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4457343"/>
            <a:ext cx="44291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500" dirty="0" smtClean="0">
                <a:solidFill>
                  <a:schemeClr val="tx2"/>
                </a:solidFill>
              </a:rPr>
              <a:t>  PIN je broj od četiri do osam znamenaka kojeg korisniku ustupa banka, a nakon prve autorizacije korisnik ima mogućnost promijeniti PIN za otključavanje uređaja</a:t>
            </a:r>
          </a:p>
        </p:txBody>
      </p:sp>
    </p:spTree>
    <p:extLst>
      <p:ext uri="{BB962C8B-B14F-4D97-AF65-F5344CB8AC3E}">
        <p14:creationId xmlns:p14="http://schemas.microsoft.com/office/powerpoint/2010/main" xmlns="" val="112631955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86182" y="214290"/>
            <a:ext cx="5000660" cy="6429420"/>
          </a:xfrm>
        </p:spPr>
        <p:txBody>
          <a:bodyPr>
            <a:noAutofit/>
          </a:bodyPr>
          <a:lstStyle/>
          <a:p>
            <a:r>
              <a:rPr lang="hr-HR" sz="2100" dirty="0" smtClean="0">
                <a:solidFill>
                  <a:schemeClr val="tx2"/>
                </a:solidFill>
              </a:rPr>
              <a:t>nakon </a:t>
            </a:r>
            <a:r>
              <a:rPr lang="hr-HR" sz="2100" dirty="0">
                <a:solidFill>
                  <a:schemeClr val="tx2"/>
                </a:solidFill>
              </a:rPr>
              <a:t>autorizacije token generira niz brojeva koji se zajedno sa serijskim brojem tokena mora unijeti u </a:t>
            </a:r>
            <a:r>
              <a:rPr lang="hr-HR" sz="2100" dirty="0" smtClean="0">
                <a:solidFill>
                  <a:schemeClr val="tx2"/>
                </a:solidFill>
              </a:rPr>
              <a:t>aplikaciju</a:t>
            </a:r>
          </a:p>
          <a:p>
            <a:r>
              <a:rPr lang="hr-HR" sz="2100" dirty="0" smtClean="0">
                <a:solidFill>
                  <a:schemeClr val="tx2"/>
                </a:solidFill>
              </a:rPr>
              <a:t>serijski </a:t>
            </a:r>
            <a:r>
              <a:rPr lang="hr-HR" sz="2100" dirty="0">
                <a:solidFill>
                  <a:schemeClr val="tx2"/>
                </a:solidFill>
              </a:rPr>
              <a:t>broj svakog tokena je jedinstven i sačinjava dio kriptografskog ključa koji omogućuje generiranje dinamičkog koda za pristup </a:t>
            </a:r>
            <a:r>
              <a:rPr lang="hr-HR" sz="2100" dirty="0" smtClean="0">
                <a:solidFill>
                  <a:schemeClr val="tx2"/>
                </a:solidFill>
              </a:rPr>
              <a:t>mreži</a:t>
            </a:r>
          </a:p>
          <a:p>
            <a:r>
              <a:rPr lang="hr-HR" sz="2100" dirty="0">
                <a:solidFill>
                  <a:schemeClr val="tx2"/>
                </a:solidFill>
              </a:rPr>
              <a:t>u</a:t>
            </a:r>
            <a:r>
              <a:rPr lang="hr-HR" sz="2100" dirty="0" smtClean="0">
                <a:solidFill>
                  <a:schemeClr val="tx2"/>
                </a:solidFill>
              </a:rPr>
              <a:t>koliko </a:t>
            </a:r>
            <a:r>
              <a:rPr lang="hr-HR" sz="2100" dirty="0">
                <a:solidFill>
                  <a:schemeClr val="tx2"/>
                </a:solidFill>
              </a:rPr>
              <a:t>klijent unese neispravan PIN nekoliko puta za redom, token se automatski </a:t>
            </a:r>
            <a:r>
              <a:rPr lang="hr-HR" sz="2100" dirty="0" smtClean="0">
                <a:solidFill>
                  <a:schemeClr val="tx2"/>
                </a:solidFill>
              </a:rPr>
              <a:t>zaključa</a:t>
            </a:r>
          </a:p>
          <a:p>
            <a:r>
              <a:rPr lang="hr-HR" sz="2100" dirty="0">
                <a:solidFill>
                  <a:schemeClr val="tx2"/>
                </a:solidFill>
              </a:rPr>
              <a:t>a</a:t>
            </a:r>
            <a:r>
              <a:rPr lang="hr-HR" sz="2100" dirty="0" smtClean="0">
                <a:solidFill>
                  <a:schemeClr val="tx2"/>
                </a:solidFill>
              </a:rPr>
              <a:t>dministrator </a:t>
            </a:r>
            <a:r>
              <a:rPr lang="hr-HR" sz="2100" dirty="0">
                <a:solidFill>
                  <a:schemeClr val="tx2"/>
                </a:solidFill>
              </a:rPr>
              <a:t>je jedina autorizirana osoba za otključavanje </a:t>
            </a:r>
            <a:r>
              <a:rPr lang="hr-HR" sz="2100" dirty="0" smtClean="0">
                <a:solidFill>
                  <a:schemeClr val="tx2"/>
                </a:solidFill>
              </a:rPr>
              <a:t>uređaja</a:t>
            </a:r>
          </a:p>
          <a:p>
            <a:r>
              <a:rPr lang="hr-HR" sz="2100" dirty="0" smtClean="0">
                <a:solidFill>
                  <a:schemeClr val="tx2"/>
                </a:solidFill>
              </a:rPr>
              <a:t>ukoliko </a:t>
            </a:r>
            <a:r>
              <a:rPr lang="hr-HR" sz="2100" dirty="0">
                <a:solidFill>
                  <a:schemeClr val="tx2"/>
                </a:solidFill>
              </a:rPr>
              <a:t>se pak unese neispravan kod za autorizaciju korisnika, web aplikacija se </a:t>
            </a:r>
            <a:r>
              <a:rPr lang="hr-HR" sz="2100" dirty="0" smtClean="0">
                <a:solidFill>
                  <a:schemeClr val="tx2"/>
                </a:solidFill>
              </a:rPr>
              <a:t>terminira te se svaki takav </a:t>
            </a:r>
            <a:r>
              <a:rPr lang="hr-HR" sz="2100" dirty="0">
                <a:solidFill>
                  <a:schemeClr val="tx2"/>
                </a:solidFill>
              </a:rPr>
              <a:t>pokušaj zabilježi kod </a:t>
            </a:r>
            <a:r>
              <a:rPr lang="hr-HR" sz="2100" dirty="0" smtClean="0">
                <a:solidFill>
                  <a:schemeClr val="tx2"/>
                </a:solidFill>
              </a:rPr>
              <a:t>poslužitelja</a:t>
            </a:r>
          </a:p>
          <a:p>
            <a:r>
              <a:rPr lang="hr-HR" sz="2100" dirty="0" smtClean="0">
                <a:solidFill>
                  <a:schemeClr val="tx2"/>
                </a:solidFill>
              </a:rPr>
              <a:t>administrator </a:t>
            </a:r>
            <a:r>
              <a:rPr lang="hr-HR" sz="2100" dirty="0">
                <a:solidFill>
                  <a:schemeClr val="tx2"/>
                </a:solidFill>
              </a:rPr>
              <a:t>pregledava zabilješke i na taj način može uočiti sumnjive radnje pri </a:t>
            </a:r>
            <a:r>
              <a:rPr lang="hr-HR" sz="2100" dirty="0" smtClean="0">
                <a:solidFill>
                  <a:schemeClr val="tx2"/>
                </a:solidFill>
              </a:rPr>
              <a:t>autorizaciji</a:t>
            </a:r>
            <a:endParaRPr lang="hr-HR" sz="21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www.ucionica.net/wp-content/uploads/2009/12/zaba-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428604"/>
            <a:ext cx="3000396" cy="523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7158" y="5715016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Slika 2. Primjer </a:t>
            </a:r>
            <a:r>
              <a:rPr lang="hr-HR" sz="1500" b="1" i="1" dirty="0" err="1" smtClean="0">
                <a:latin typeface="Arial" pitchFamily="34" charset="0"/>
                <a:cs typeface="Arial" pitchFamily="34" charset="0"/>
              </a:rPr>
              <a:t>tokena</a:t>
            </a:r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 (konkretno, Zagrebačke banke)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55891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</a:t>
            </a:r>
            <a:endParaRPr lang="hr-HR" sz="4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5286380" cy="5572164"/>
          </a:xfrm>
        </p:spPr>
        <p:txBody>
          <a:bodyPr>
            <a:normAutofit lnSpcReduction="10000"/>
          </a:bodyPr>
          <a:lstStyle/>
          <a:p>
            <a:r>
              <a:rPr lang="hr-HR" sz="2500" dirty="0" smtClean="0">
                <a:solidFill>
                  <a:schemeClr val="tx2"/>
                </a:solidFill>
                <a:effectLst/>
              </a:rPr>
              <a:t>autorizacija putem TAN-ova obično podrazumijeva list papira s pedesetak ili stotinjak nizova znamenaka koje klijent zaprima od banke</a:t>
            </a:r>
          </a:p>
          <a:p>
            <a:endParaRPr lang="hr-HR" sz="2500" dirty="0" smtClean="0">
              <a:solidFill>
                <a:schemeClr val="tx2"/>
              </a:solidFill>
              <a:effectLst/>
            </a:endParaRPr>
          </a:p>
          <a:p>
            <a:r>
              <a:rPr lang="hr-HR" sz="2500" dirty="0" smtClean="0">
                <a:solidFill>
                  <a:schemeClr val="tx2"/>
                </a:solidFill>
                <a:effectLst/>
              </a:rPr>
              <a:t>kada klijent iskoristi sve nizove s liste, banka mu poštom šalje novu listu</a:t>
            </a:r>
          </a:p>
          <a:p>
            <a:endParaRPr lang="hr-HR" sz="2500" dirty="0" smtClean="0">
              <a:solidFill>
                <a:schemeClr val="tx2"/>
              </a:solidFill>
              <a:effectLst/>
            </a:endParaRPr>
          </a:p>
          <a:p>
            <a:r>
              <a:rPr lang="hr-HR" sz="2500" dirty="0">
                <a:solidFill>
                  <a:schemeClr val="tx2"/>
                </a:solidFill>
              </a:rPr>
              <a:t>p</a:t>
            </a:r>
            <a:r>
              <a:rPr lang="hr-HR" sz="2500" dirty="0" smtClean="0">
                <a:solidFill>
                  <a:schemeClr val="tx2"/>
                </a:solidFill>
                <a:effectLst/>
              </a:rPr>
              <a:t>ojedine banke, pak, izdaju karticu s određenim brojem TAN-ova koje tada korisnik kružno koristi pri čemu nema potrebe za zaprimanjem novih TAN-ova</a:t>
            </a:r>
          </a:p>
        </p:txBody>
      </p:sp>
      <p:pic>
        <p:nvPicPr>
          <p:cNvPr id="2050" name="Picture 2" descr="http://www.colourbox.com/preview/2037018-921561-tan-list-for-online-banking-numbers-and-numbers-on-a-list-for-strikeou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071545"/>
            <a:ext cx="3214710" cy="482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43570" y="5929330"/>
            <a:ext cx="32147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Slika 3. Primjer liste TAN brojeva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96416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714752"/>
            <a:ext cx="8929718" cy="2928958"/>
          </a:xfrm>
        </p:spPr>
        <p:txBody>
          <a:bodyPr>
            <a:noAutofit/>
          </a:bodyPr>
          <a:lstStyle/>
          <a:p>
            <a:r>
              <a:rPr lang="hr-HR" sz="2400" dirty="0" smtClean="0">
                <a:solidFill>
                  <a:schemeClr val="tx2"/>
                </a:solidFill>
                <a:effectLst/>
              </a:rPr>
              <a:t>velika prednost ove metode autorizacije jest to što ne zahtjeva nošenje uređaja za obavljanje bankarskih transakcija</a:t>
            </a:r>
          </a:p>
          <a:p>
            <a:r>
              <a:rPr lang="hr-HR" sz="2400" dirty="0" smtClean="0">
                <a:solidFill>
                  <a:schemeClr val="tx2"/>
                </a:solidFill>
                <a:effectLst/>
              </a:rPr>
              <a:t>korisnik može sa sobom uvijek imati nekoliko TAN-ova u slučaju potrebe za obavljanjem neke transakcije</a:t>
            </a:r>
          </a:p>
          <a:p>
            <a:r>
              <a:rPr lang="hr-HR" sz="2400" dirty="0" smtClean="0">
                <a:solidFill>
                  <a:schemeClr val="tx2"/>
                </a:solidFill>
                <a:effectLst/>
              </a:rPr>
              <a:t>s druge strane, veliki nedostatak TAN-ova čini teška administracija - naime, banka mora čuvati u svojoj bazi popis TAN-ova za svakog klijenta, kako potrošenih, tako i tek dodijeljenih</a:t>
            </a:r>
            <a:endParaRPr lang="hr-HR" sz="2400" dirty="0" smtClean="0">
              <a:solidFill>
                <a:schemeClr val="tx2"/>
              </a:solidFill>
            </a:endParaRPr>
          </a:p>
        </p:txBody>
      </p:sp>
      <p:pic>
        <p:nvPicPr>
          <p:cNvPr id="4" name="Picture 3" descr="C:\Documents and Settings\Karaula\My Documents\Preuzimanja\1d46a4c6ca6aa96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572" y="214290"/>
            <a:ext cx="77048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8629" y="3167188"/>
            <a:ext cx="7786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Slika 4. Primjer liste TAN brojeva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1760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Smart-kartice</a:t>
            </a:r>
            <a:endParaRPr lang="hr-HR" sz="4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4330824" cy="5357850"/>
          </a:xfrm>
        </p:spPr>
        <p:txBody>
          <a:bodyPr>
            <a:noAutofit/>
          </a:bodyPr>
          <a:lstStyle/>
          <a:p>
            <a:r>
              <a:rPr lang="hr-HR" sz="1800" dirty="0" smtClean="0">
                <a:solidFill>
                  <a:schemeClr val="tx2"/>
                </a:solidFill>
              </a:rPr>
              <a:t>smart-kartica </a:t>
            </a:r>
            <a:r>
              <a:rPr lang="hr-HR" sz="1800" dirty="0">
                <a:solidFill>
                  <a:schemeClr val="tx2"/>
                </a:solidFill>
              </a:rPr>
              <a:t>je kartica u kojoj se nalazi ili mikroprocesor i memorijski čip ili samo memorijski čip s neprogramabilnom </a:t>
            </a:r>
            <a:r>
              <a:rPr lang="hr-HR" sz="1800" dirty="0" smtClean="0">
                <a:solidFill>
                  <a:schemeClr val="tx2"/>
                </a:solidFill>
              </a:rPr>
              <a:t>logikom</a:t>
            </a:r>
          </a:p>
          <a:p>
            <a:r>
              <a:rPr lang="hr-HR" sz="1800" dirty="0" smtClean="0">
                <a:solidFill>
                  <a:schemeClr val="tx2"/>
                </a:solidFill>
              </a:rPr>
              <a:t>na </a:t>
            </a:r>
            <a:r>
              <a:rPr lang="hr-HR" sz="1800" dirty="0">
                <a:solidFill>
                  <a:schemeClr val="tx2"/>
                </a:solidFill>
              </a:rPr>
              <a:t>kartici koja sadrži mikroprocesor postoji mogućnost upisivanja podataka, brisanja ili neke druge vrste manipulacije </a:t>
            </a:r>
            <a:r>
              <a:rPr lang="hr-HR" sz="1800" dirty="0" smtClean="0">
                <a:solidFill>
                  <a:schemeClr val="tx2"/>
                </a:solidFill>
              </a:rPr>
              <a:t>podacima</a:t>
            </a:r>
          </a:p>
          <a:p>
            <a:r>
              <a:rPr lang="hr-HR" sz="1800" dirty="0" smtClean="0">
                <a:solidFill>
                  <a:schemeClr val="tx2"/>
                </a:solidFill>
              </a:rPr>
              <a:t>kartica </a:t>
            </a:r>
            <a:r>
              <a:rPr lang="hr-HR" sz="1800" dirty="0">
                <a:solidFill>
                  <a:schemeClr val="tx2"/>
                </a:solidFill>
              </a:rPr>
              <a:t>koja ima samo memorijski čip može izvoditi samo predefinirane </a:t>
            </a:r>
            <a:r>
              <a:rPr lang="hr-HR" sz="1800" dirty="0" smtClean="0">
                <a:solidFill>
                  <a:schemeClr val="tx2"/>
                </a:solidFill>
              </a:rPr>
              <a:t>funkcije</a:t>
            </a:r>
          </a:p>
          <a:p>
            <a:r>
              <a:rPr lang="hr-HR" sz="1800" dirty="0" smtClean="0">
                <a:solidFill>
                  <a:schemeClr val="tx2"/>
                </a:solidFill>
              </a:rPr>
              <a:t>smart-kartice sadrže </a:t>
            </a:r>
            <a:r>
              <a:rPr lang="hr-HR" sz="1800" dirty="0">
                <a:solidFill>
                  <a:schemeClr val="tx2"/>
                </a:solidFill>
              </a:rPr>
              <a:t>sve potrebne funkcije i informacije potrebne za autorizaciju, zbog čega u trenutku transakcije nije potreban pristup udaljenim bazama </a:t>
            </a:r>
            <a:r>
              <a:rPr lang="hr-HR" sz="1800" dirty="0" smtClean="0">
                <a:solidFill>
                  <a:schemeClr val="tx2"/>
                </a:solidFill>
              </a:rPr>
              <a:t>podataka</a:t>
            </a:r>
          </a:p>
          <a:p>
            <a:r>
              <a:rPr lang="hr-HR" sz="1800" dirty="0" smtClean="0">
                <a:solidFill>
                  <a:schemeClr val="tx2"/>
                </a:solidFill>
              </a:rPr>
              <a:t>kako </a:t>
            </a:r>
            <a:r>
              <a:rPr lang="hr-HR" sz="1800" dirty="0">
                <a:solidFill>
                  <a:schemeClr val="tx2"/>
                </a:solidFill>
              </a:rPr>
              <a:t>bi se mogle koristiti, potreban je čitač smart-kartica koji mora biti instaliran na </a:t>
            </a:r>
            <a:r>
              <a:rPr lang="hr-HR" sz="1800" dirty="0" smtClean="0">
                <a:solidFill>
                  <a:schemeClr val="tx2"/>
                </a:solidFill>
              </a:rPr>
              <a:t>računalu</a:t>
            </a:r>
          </a:p>
        </p:txBody>
      </p:sp>
      <p:pic>
        <p:nvPicPr>
          <p:cNvPr id="4" name="Picture 3" descr="http://www.znanje.org/knjige/computer/zastita/01/contact_car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142984"/>
            <a:ext cx="4280520" cy="304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43438" y="4826675"/>
            <a:ext cx="4143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>
                <a:solidFill>
                  <a:schemeClr val="tx2"/>
                </a:solidFill>
              </a:rPr>
              <a:t> čitač, kao i softver potreban za instalaciju čitača na računalo, korisnik mora kupiti od banke pri registraciji za uslugu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solidFill>
                  <a:schemeClr val="tx2"/>
                </a:solidFill>
              </a:rPr>
              <a:t> kartica se temelji na PKI (</a:t>
            </a:r>
            <a:r>
              <a:rPr lang="hr-HR" i="1" dirty="0" err="1" smtClean="0">
                <a:solidFill>
                  <a:schemeClr val="tx2"/>
                </a:solidFill>
              </a:rPr>
              <a:t>Public</a:t>
            </a:r>
            <a:r>
              <a:rPr lang="hr-HR" i="1" dirty="0" smtClean="0">
                <a:solidFill>
                  <a:schemeClr val="tx2"/>
                </a:solidFill>
              </a:rPr>
              <a:t> </a:t>
            </a:r>
            <a:r>
              <a:rPr lang="hr-HR" i="1" dirty="0" err="1" smtClean="0">
                <a:solidFill>
                  <a:schemeClr val="tx2"/>
                </a:solidFill>
              </a:rPr>
              <a:t>Key</a:t>
            </a:r>
            <a:r>
              <a:rPr lang="hr-HR" i="1" dirty="0" smtClean="0">
                <a:solidFill>
                  <a:schemeClr val="tx2"/>
                </a:solidFill>
              </a:rPr>
              <a:t> </a:t>
            </a:r>
            <a:r>
              <a:rPr lang="hr-HR" i="1" dirty="0" err="1" smtClean="0">
                <a:solidFill>
                  <a:schemeClr val="tx2"/>
                </a:solidFill>
              </a:rPr>
              <a:t>Infrastructure</a:t>
            </a:r>
            <a:r>
              <a:rPr lang="hr-HR" dirty="0" smtClean="0">
                <a:solidFill>
                  <a:schemeClr val="tx2"/>
                </a:solidFill>
              </a:rPr>
              <a:t>) tehnologiji koja se zasniva na asimetričnoj kriptografiji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4214818"/>
            <a:ext cx="42862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Slika 5. Model </a:t>
            </a:r>
            <a:r>
              <a:rPr lang="hr-HR" sz="1500" b="1" i="1" dirty="0" err="1" smtClean="0">
                <a:latin typeface="Arial" pitchFamily="34" charset="0"/>
                <a:cs typeface="Arial" pitchFamily="34" charset="0"/>
              </a:rPr>
              <a:t>smart</a:t>
            </a:r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-kartice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4055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0" y="714356"/>
            <a:ext cx="4042792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Najčešće primjene smart-kartica su</a:t>
            </a:r>
            <a:r>
              <a:rPr lang="hr-HR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kreditne kartice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elektroničke kartice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kod kodiranih satelitskih programa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kao identifikacije u vladinim institucijama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kod bežične komunikacije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kod računalnih sigurnosnih sustava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kod mobilnih uređaja na </a:t>
            </a:r>
            <a:r>
              <a:rPr lang="hr-HR" dirty="0" smtClean="0">
                <a:solidFill>
                  <a:schemeClr val="tx2"/>
                </a:solidFill>
              </a:rPr>
              <a:t>karticu</a:t>
            </a:r>
            <a:endParaRPr lang="hr-HR" dirty="0">
              <a:solidFill>
                <a:schemeClr val="tx2"/>
              </a:solidFill>
            </a:endParaRPr>
          </a:p>
        </p:txBody>
      </p:sp>
      <p:pic>
        <p:nvPicPr>
          <p:cNvPr id="3074" name="Picture 2" descr="http://3.bp.blogspot.com/-nU_DwM4ql18/UNSILFD8uLI/AAAAAAAAAx4/vQTA7e_8plI/s1600/smart_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4345398" cy="257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720" y="2928934"/>
            <a:ext cx="43577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Slika 6. Model </a:t>
            </a:r>
            <a:r>
              <a:rPr lang="hr-HR" sz="1500" b="1" i="1" dirty="0" err="1" smtClean="0">
                <a:latin typeface="Arial" pitchFamily="34" charset="0"/>
                <a:cs typeface="Arial" pitchFamily="34" charset="0"/>
              </a:rPr>
              <a:t>smart</a:t>
            </a:r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-kartice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http://blogs.technet.com/blogfiles/seanearp/WindowsLiveWriter/JoiningcomputerstoadomainwithSmartCardau_1097A/smartc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00438"/>
            <a:ext cx="3857620" cy="31706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43372" y="6286520"/>
            <a:ext cx="45720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Slika 7. Modeli </a:t>
            </a:r>
            <a:r>
              <a:rPr lang="hr-HR" sz="1500" b="1" i="1" dirty="0" err="1" smtClean="0">
                <a:latin typeface="Arial" pitchFamily="34" charset="0"/>
                <a:cs typeface="Arial" pitchFamily="34" charset="0"/>
              </a:rPr>
              <a:t>smart</a:t>
            </a:r>
            <a:r>
              <a:rPr lang="hr-HR" sz="1500" b="1" i="1" dirty="0" smtClean="0">
                <a:latin typeface="Arial" pitchFamily="34" charset="0"/>
                <a:cs typeface="Arial" pitchFamily="34" charset="0"/>
              </a:rPr>
              <a:t>-kartica zajedno sa čitačem</a:t>
            </a:r>
            <a:endParaRPr lang="en-US" sz="15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59712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2035</Words>
  <Application>Microsoft Office PowerPoint</Application>
  <PresentationFormat>On-screen Show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E-banking</vt:lpstr>
      <vt:lpstr>Što je e-banking (internet bankarstvo)?</vt:lpstr>
      <vt:lpstr>Načini autorizacije</vt:lpstr>
      <vt:lpstr>Token</vt:lpstr>
      <vt:lpstr>Slide 5</vt:lpstr>
      <vt:lpstr>TAN</vt:lpstr>
      <vt:lpstr>Slide 7</vt:lpstr>
      <vt:lpstr>Smart-kartice</vt:lpstr>
      <vt:lpstr>Slide 9</vt:lpstr>
      <vt:lpstr>Elektronički potpis</vt:lpstr>
      <vt:lpstr>Slide 11</vt:lpstr>
      <vt:lpstr>Sigurnost</vt:lpstr>
      <vt:lpstr>Mobilno bankarstvo</vt:lpstr>
      <vt:lpstr>Slide 14</vt:lpstr>
      <vt:lpstr>Slide 15</vt:lpstr>
      <vt:lpstr>E-poslovanje</vt:lpstr>
      <vt:lpstr>Internet bankarstvo u Hrvatskoj</vt:lpstr>
      <vt:lpstr>Slide 18</vt:lpstr>
      <vt:lpstr>Zaključak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E-banking</dc:title>
  <dc:creator>Mislav Karaula</dc:creator>
  <cp:lastModifiedBy>Karaula</cp:lastModifiedBy>
  <cp:revision>22</cp:revision>
  <dcterms:created xsi:type="dcterms:W3CDTF">2013-12-10T11:20:32Z</dcterms:created>
  <dcterms:modified xsi:type="dcterms:W3CDTF">2013-12-10T16:53:35Z</dcterms:modified>
</cp:coreProperties>
</file>