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A016E-CA74-4201-90FE-3BB2B6062F67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EF53B-E2D8-42FA-B6B0-18B2E5A1A35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EF53B-E2D8-42FA-B6B0-18B2E5A1A35D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58260A-391C-4250-9369-291E51D29D4B}" type="datetimeFigureOut">
              <a:rPr lang="hr-HR" smtClean="0"/>
              <a:pPr/>
              <a:t>13.1.2013.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4875165-0591-4A78-A7D9-6056F590AEA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urza.com.hr/novac/ideje/2005/07/050707-virtualni-pomocnik/" TargetMode="External"/><Relationship Id="rId2" Type="http://schemas.openxmlformats.org/officeDocument/2006/relationships/hyperlink" Target="http://hr.wikipedia.org/wiki/Virtualni_ti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eb.efzg.hr/dok/pds/Strat_pod/Koncept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828800"/>
          </a:xfrm>
        </p:spPr>
        <p:txBody>
          <a:bodyPr/>
          <a:lstStyle/>
          <a:p>
            <a:r>
              <a:rPr lang="hr-HR" dirty="0" smtClean="0"/>
              <a:t>Virtualni ured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hr-HR" dirty="0" smtClean="0"/>
              <a:t>MIROSLAV DAMJANOVIĆ</a:t>
            </a:r>
            <a:r>
              <a:rPr lang="hr-HR" smtClean="0"/>
              <a:t>, 989</a:t>
            </a:r>
            <a:endParaRPr lang="hr-HR" dirty="0" smtClean="0"/>
          </a:p>
          <a:p>
            <a:r>
              <a:rPr lang="hr-HR" dirty="0" smtClean="0"/>
              <a:t>DINO DUMANČIĆ, 993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Virtualni pomoćnici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Osobe koje uredske poslove obavljaju posredovanjem informacijsko-komunikacijske tehnologije iz vlastitih domova</a:t>
            </a:r>
          </a:p>
          <a:p>
            <a:endParaRPr lang="hr-HR" dirty="0" smtClean="0"/>
          </a:p>
          <a:p>
            <a:r>
              <a:rPr lang="hr-HR" dirty="0" smtClean="0"/>
              <a:t> Obavljaju usluge marketinga, grafičkog i web dizajna, pravnog savjetovanja, pisanja pisama i memoranduma, upravljanja bazama podataka…</a:t>
            </a:r>
          </a:p>
          <a:p>
            <a:pPr>
              <a:buNone/>
            </a:pPr>
            <a:r>
              <a:rPr lang="hr-HR" dirty="0" smtClean="0"/>
              <a:t>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Virtualni pomoćnici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hr-HR" sz="3200" dirty="0" smtClean="0"/>
              <a:t>Prednosti:</a:t>
            </a:r>
          </a:p>
          <a:p>
            <a:pPr lvl="1"/>
            <a:endParaRPr lang="hr-HR" sz="2800" dirty="0" smtClean="0"/>
          </a:p>
          <a:p>
            <a:pPr lvl="1"/>
            <a:r>
              <a:rPr lang="hr-HR" sz="3000" dirty="0" smtClean="0"/>
              <a:t>kompromis između obiteljskog života i karijere</a:t>
            </a:r>
          </a:p>
          <a:p>
            <a:pPr lvl="1"/>
            <a:r>
              <a:rPr lang="hr-HR" sz="3000" dirty="0" smtClean="0"/>
              <a:t> minimalni početni troškovi</a:t>
            </a:r>
          </a:p>
          <a:p>
            <a:pPr lvl="1"/>
            <a:r>
              <a:rPr lang="hr-HR" sz="3000" dirty="0" smtClean="0"/>
              <a:t>isplativost (virtualni pomoćnik sam osigurava svoj radni prostor i opremu)</a:t>
            </a:r>
          </a:p>
          <a:p>
            <a:pPr lvl="1"/>
            <a:r>
              <a:rPr lang="hr-HR" sz="3000" dirty="0" smtClean="0"/>
              <a:t>dostupnost po potrebi</a:t>
            </a:r>
            <a:endParaRPr lang="en-US" sz="3000" dirty="0" smtClean="0"/>
          </a:p>
          <a:p>
            <a:pPr lvl="1"/>
            <a:endParaRPr lang="en-US" sz="3000" dirty="0" smtClean="0"/>
          </a:p>
          <a:p>
            <a:pPr>
              <a:buNone/>
            </a:pPr>
            <a:r>
              <a:rPr lang="hr-HR" dirty="0" smtClean="0"/>
              <a:t>      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Virtual-Assista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8616820" cy="642942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Virtualna organizacija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grupa poduzeća, dijelova poduzeća ili samostalnih poduzetnika koji se međusobno povezuju radi obavljanja privremene ili trajne poslovne aktivnosti</a:t>
            </a:r>
          </a:p>
          <a:p>
            <a:endParaRPr lang="hr-HR" dirty="0" smtClean="0"/>
          </a:p>
          <a:p>
            <a:r>
              <a:rPr lang="hr-HR" sz="3000" dirty="0" smtClean="0"/>
              <a:t>karakteristike: </a:t>
            </a:r>
            <a:r>
              <a:rPr lang="hr-HR" dirty="0" smtClean="0"/>
              <a:t> prilagodljivost, brzo reagiranje na zahtjeve okoline i modularnost</a:t>
            </a:r>
          </a:p>
          <a:p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Virtualna organizacija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nehijerarhijska</a:t>
            </a:r>
            <a:r>
              <a:rPr lang="hr-HR" dirty="0" smtClean="0"/>
              <a:t> i nestrukturirana organizacija</a:t>
            </a:r>
          </a:p>
          <a:p>
            <a:endParaRPr lang="hr-HR" dirty="0" smtClean="0"/>
          </a:p>
          <a:p>
            <a:r>
              <a:rPr lang="hr-HR" dirty="0" smtClean="0"/>
              <a:t>ključna prednost je smanjivanje ulaganja u razvoj novih proizvoda što oslobađa kapital za ulaganje u ono što organizacija najbolje radi</a:t>
            </a:r>
          </a:p>
          <a:p>
            <a:endParaRPr lang="hr-HR" dirty="0" smtClean="0"/>
          </a:p>
          <a:p>
            <a:r>
              <a:rPr lang="hr-HR" dirty="0" smtClean="0"/>
              <a:t>najpoznatiji primjeri: </a:t>
            </a:r>
            <a:r>
              <a:rPr lang="hr-HR" dirty="0" err="1" smtClean="0"/>
              <a:t>Benneton</a:t>
            </a:r>
            <a:r>
              <a:rPr lang="hr-HR" dirty="0" smtClean="0"/>
              <a:t> i IKEA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V-ured u Hrvatskoj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Infoarena</a:t>
            </a:r>
            <a:r>
              <a:rPr lang="hr-HR" dirty="0" smtClean="0"/>
              <a:t> – vodeća grupa u kreiranju poslovnih sadržaja, proizvoda i usluga</a:t>
            </a:r>
          </a:p>
          <a:p>
            <a:endParaRPr lang="hr-HR" dirty="0" smtClean="0"/>
          </a:p>
          <a:p>
            <a:r>
              <a:rPr lang="hr-HR" dirty="0" smtClean="0"/>
              <a:t>razlozi organiziranja virtualnog ureda:</a:t>
            </a:r>
          </a:p>
          <a:p>
            <a:pPr>
              <a:buNone/>
            </a:pPr>
            <a:r>
              <a:rPr lang="hr-HR" dirty="0" smtClean="0"/>
              <a:t>             - smanjenje troškova poslovanja</a:t>
            </a:r>
          </a:p>
          <a:p>
            <a:pPr>
              <a:buNone/>
            </a:pPr>
            <a:r>
              <a:rPr lang="hr-HR" dirty="0" smtClean="0"/>
              <a:t>             - povećanje učinkovitosti zaposlenih</a:t>
            </a:r>
          </a:p>
          <a:p>
            <a:pPr>
              <a:buNone/>
            </a:pPr>
            <a:r>
              <a:rPr lang="hr-HR" dirty="0" smtClean="0"/>
              <a:t>             - fleksibilnost pri zapošljavanju 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razvoj komunikacijskih i informatičkih tehnologija omogućavaju razvoj v-ureda</a:t>
            </a:r>
          </a:p>
          <a:p>
            <a:endParaRPr lang="hr-HR" dirty="0" smtClean="0"/>
          </a:p>
          <a:p>
            <a:r>
              <a:rPr lang="hr-HR" dirty="0" smtClean="0"/>
              <a:t>V-uredi danas su uobičajene pojave poslovanja suvremenih poduzeća</a:t>
            </a:r>
          </a:p>
          <a:p>
            <a:endParaRPr lang="hr-HR" dirty="0" smtClean="0"/>
          </a:p>
          <a:p>
            <a:r>
              <a:rPr lang="hr-HR" dirty="0" smtClean="0"/>
              <a:t>omogućavaju povećanje fleksibilnosti poslovanja, povećanje konkurentne sposobnosti, smanjenje troškova poslovanja…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400" dirty="0" smtClean="0"/>
              <a:t>A. Kliment, B. Knežević, V. Srića, Uredsko poslovanje, Strategija i koncepti automatizacije ureda, Sinergija, Zagreb, 2003.</a:t>
            </a:r>
          </a:p>
          <a:p>
            <a:pPr lvl="0"/>
            <a:r>
              <a:rPr lang="hr-HR" sz="2400" u="sng" dirty="0" smtClean="0">
                <a:hlinkClick r:id="rId2"/>
              </a:rPr>
              <a:t>http://hr.wikipedia.org/</a:t>
            </a:r>
            <a:r>
              <a:rPr lang="hr-HR" sz="2400" u="sng" dirty="0" err="1" smtClean="0">
                <a:hlinkClick r:id="rId2"/>
              </a:rPr>
              <a:t>wiki</a:t>
            </a:r>
            <a:r>
              <a:rPr lang="hr-HR" sz="2400" u="sng" dirty="0" smtClean="0">
                <a:hlinkClick r:id="rId2"/>
              </a:rPr>
              <a:t>/Virtualni_tim</a:t>
            </a:r>
            <a:r>
              <a:rPr lang="hr-HR" sz="2400" dirty="0" smtClean="0"/>
              <a:t>, 12.01.2013.</a:t>
            </a:r>
          </a:p>
          <a:p>
            <a:pPr lvl="0"/>
            <a:r>
              <a:rPr lang="hr-HR" sz="2400" u="sng" dirty="0" smtClean="0">
                <a:hlinkClick r:id="rId3"/>
              </a:rPr>
              <a:t>http://burza.com.hr/novac/ideje/2005/07/050707-virtualni-</a:t>
            </a:r>
            <a:r>
              <a:rPr lang="hr-HR" sz="2400" u="sng" dirty="0" err="1" smtClean="0">
                <a:hlinkClick r:id="rId3"/>
              </a:rPr>
              <a:t>pomocnik</a:t>
            </a:r>
            <a:r>
              <a:rPr lang="hr-HR" sz="2400" u="sng" dirty="0" smtClean="0">
                <a:hlinkClick r:id="rId3"/>
              </a:rPr>
              <a:t>/</a:t>
            </a:r>
            <a:r>
              <a:rPr lang="hr-HR" sz="2400" dirty="0" smtClean="0"/>
              <a:t>, 12.01.2013.</a:t>
            </a:r>
          </a:p>
          <a:p>
            <a:pPr lvl="0"/>
            <a:r>
              <a:rPr lang="hr-HR" sz="2400" u="sng" dirty="0" smtClean="0">
                <a:hlinkClick r:id="rId4"/>
              </a:rPr>
              <a:t>http://web.efzg.hr/dok/</a:t>
            </a:r>
            <a:r>
              <a:rPr lang="hr-HR" sz="2400" u="sng" dirty="0" err="1" smtClean="0">
                <a:hlinkClick r:id="rId4"/>
              </a:rPr>
              <a:t>pds</a:t>
            </a:r>
            <a:r>
              <a:rPr lang="hr-HR" sz="2400" u="sng" dirty="0" smtClean="0">
                <a:hlinkClick r:id="rId4"/>
              </a:rPr>
              <a:t>/</a:t>
            </a:r>
            <a:r>
              <a:rPr lang="hr-HR" sz="2400" u="sng" dirty="0" err="1" smtClean="0">
                <a:hlinkClick r:id="rId4"/>
              </a:rPr>
              <a:t>Strat</a:t>
            </a:r>
            <a:r>
              <a:rPr lang="hr-HR" sz="2400" u="sng" dirty="0" smtClean="0">
                <a:hlinkClick r:id="rId4"/>
              </a:rPr>
              <a:t>_pod/</a:t>
            </a:r>
            <a:r>
              <a:rPr lang="hr-HR" sz="2400" u="sng" dirty="0" err="1" smtClean="0">
                <a:hlinkClick r:id="rId4"/>
              </a:rPr>
              <a:t>Koncept.pdf</a:t>
            </a:r>
            <a:r>
              <a:rPr lang="hr-HR" sz="2400" dirty="0" smtClean="0"/>
              <a:t>, 12.01.2013.</a:t>
            </a:r>
            <a:endParaRPr lang="hr-HR" sz="2400" smtClean="0"/>
          </a:p>
          <a:p>
            <a:endParaRPr lang="hr-HR" sz="2400"/>
          </a:p>
        </p:txBody>
      </p:sp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9256" cy="796950"/>
          </a:xfrm>
        </p:spPr>
        <p:txBody>
          <a:bodyPr/>
          <a:lstStyle/>
          <a:p>
            <a:r>
              <a:rPr lang="hr-HR" dirty="0" smtClean="0"/>
              <a:t>Uvod-općenito o uredu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636912"/>
            <a:ext cx="7704856" cy="4709160"/>
          </a:xfrm>
        </p:spPr>
        <p:txBody>
          <a:bodyPr/>
          <a:lstStyle/>
          <a:p>
            <a:r>
              <a:rPr lang="hr-HR" sz="2400" dirty="0" smtClean="0"/>
              <a:t>sastavni dio strukture poduzeća</a:t>
            </a:r>
          </a:p>
          <a:p>
            <a:endParaRPr lang="hr-HR" sz="2400" dirty="0" smtClean="0"/>
          </a:p>
          <a:p>
            <a:r>
              <a:rPr lang="hr-HR" sz="2400" dirty="0" smtClean="0"/>
              <a:t>Benedikt Kotruljević – O trgovini i savršenom trgovcu</a:t>
            </a:r>
          </a:p>
          <a:p>
            <a:endParaRPr lang="hr-HR" sz="2400" dirty="0" smtClean="0"/>
          </a:p>
          <a:p>
            <a:r>
              <a:rPr lang="hr-HR" sz="2400" dirty="0" smtClean="0"/>
              <a:t>ENIAC – početak elektronske obrade podataka</a:t>
            </a:r>
          </a:p>
          <a:p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 descr="off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7944039" cy="594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r-HR" dirty="0" smtClean="0"/>
              <a:t>E-ured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7632848" cy="4392488"/>
          </a:xfrm>
        </p:spPr>
        <p:txBody>
          <a:bodyPr/>
          <a:lstStyle/>
          <a:p>
            <a:r>
              <a:rPr lang="hr-HR" sz="2400" dirty="0" smtClean="0"/>
              <a:t>E-ured = D-ured + M-ured + V-ured</a:t>
            </a:r>
          </a:p>
          <a:p>
            <a:endParaRPr lang="hr-HR" sz="2400" dirty="0" smtClean="0"/>
          </a:p>
          <a:p>
            <a:r>
              <a:rPr lang="hr-HR" sz="2400" dirty="0" smtClean="0"/>
              <a:t>D-ured – digitalna izrada, obrada, prijenos te</a:t>
            </a:r>
          </a:p>
          <a:p>
            <a:pPr>
              <a:buNone/>
            </a:pPr>
            <a:r>
              <a:rPr lang="hr-HR" sz="2400" dirty="0" smtClean="0"/>
              <a:t>                       pohrana poslovnih informacija</a:t>
            </a:r>
          </a:p>
          <a:p>
            <a:pPr>
              <a:buNone/>
            </a:pPr>
            <a:r>
              <a:rPr lang="hr-HR" sz="2400" dirty="0" smtClean="0"/>
              <a:t>                  - temelj za ostvarenje M-ureda i V-ureda</a:t>
            </a:r>
          </a:p>
          <a:p>
            <a:endParaRPr lang="hr-HR" sz="2400" dirty="0" smtClean="0"/>
          </a:p>
          <a:p>
            <a:r>
              <a:rPr lang="hr-HR" sz="2400" dirty="0" smtClean="0"/>
              <a:t>M-ured – fizička lokacija više nije bitna</a:t>
            </a:r>
          </a:p>
          <a:p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endParaRPr lang="hr-HR" dirty="0"/>
          </a:p>
        </p:txBody>
      </p:sp>
      <p:pic>
        <p:nvPicPr>
          <p:cNvPr id="4" name="Content Placeholder 3" descr="d_off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r-HR" dirty="0" smtClean="0"/>
              <a:t>VIRTUALNI URED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0916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Nije određen fizičkim prostorom</a:t>
            </a:r>
          </a:p>
          <a:p>
            <a:r>
              <a:rPr lang="hr-HR" sz="2400" dirty="0" smtClean="0"/>
              <a:t>Osoba ne treba biti u uredu, nego obaviti posao!</a:t>
            </a:r>
          </a:p>
          <a:p>
            <a:r>
              <a:rPr lang="hr-HR" sz="2400" dirty="0" smtClean="0"/>
              <a:t>Više vremena za obavljanje poslova, slobodnije kretanje</a:t>
            </a:r>
          </a:p>
          <a:p>
            <a:endParaRPr lang="hr-HR" sz="2400" dirty="0"/>
          </a:p>
        </p:txBody>
      </p:sp>
      <p:pic>
        <p:nvPicPr>
          <p:cNvPr id="4" name="Picture 3" descr="sotx_vir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5" y="3789040"/>
            <a:ext cx="6192688" cy="2736303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r-HR" dirty="0" smtClean="0"/>
              <a:t>Temeljne jedinice V-ureda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709160"/>
          </a:xfrm>
        </p:spPr>
        <p:txBody>
          <a:bodyPr>
            <a:normAutofit/>
          </a:bodyPr>
          <a:lstStyle/>
          <a:p>
            <a:r>
              <a:rPr lang="hr-HR" dirty="0" smtClean="0"/>
              <a:t>Virtualni zaposlenici</a:t>
            </a:r>
          </a:p>
          <a:p>
            <a:endParaRPr lang="hr-HR" dirty="0" smtClean="0"/>
          </a:p>
          <a:p>
            <a:r>
              <a:rPr lang="hr-HR" dirty="0" smtClean="0"/>
              <a:t>Virtualni timovi</a:t>
            </a:r>
          </a:p>
          <a:p>
            <a:endParaRPr lang="hr-HR" dirty="0" smtClean="0"/>
          </a:p>
          <a:p>
            <a:r>
              <a:rPr lang="hr-HR" dirty="0" smtClean="0"/>
              <a:t>Virtualni pomoćnici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Prednosti V-ureda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709160"/>
          </a:xfrm>
        </p:spPr>
        <p:txBody>
          <a:bodyPr>
            <a:normAutofit/>
          </a:bodyPr>
          <a:lstStyle/>
          <a:p>
            <a:r>
              <a:rPr lang="hr-HR" sz="2600" dirty="0" smtClean="0"/>
              <a:t>Smanjeni troškovi za poslovne prostore</a:t>
            </a:r>
          </a:p>
          <a:p>
            <a:r>
              <a:rPr lang="hr-HR" sz="2600" dirty="0" smtClean="0"/>
              <a:t>Ušteda vremena</a:t>
            </a:r>
          </a:p>
          <a:p>
            <a:r>
              <a:rPr lang="hr-HR" sz="2600" dirty="0" smtClean="0"/>
              <a:t>Rad se može obavljati tijekom 24 sata, 7 dana u tjednu</a:t>
            </a:r>
          </a:p>
          <a:p>
            <a:r>
              <a:rPr lang="hr-HR" sz="2600" dirty="0" smtClean="0"/>
              <a:t>Više slobodnog vremena</a:t>
            </a:r>
          </a:p>
          <a:p>
            <a:r>
              <a:rPr lang="hr-HR" sz="2600" dirty="0" smtClean="0"/>
              <a:t>Fleksibilno radno vrijeme</a:t>
            </a:r>
          </a:p>
          <a:p>
            <a:r>
              <a:rPr lang="hr-HR" sz="2600" dirty="0" smtClean="0"/>
              <a:t>Posao mogu obavljati osobe s  invaliditetom i osobe s malom djecom</a:t>
            </a:r>
            <a:endParaRPr lang="hr-HR" sz="26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Nedostatci V-ureda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4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dirty="0" smtClean="0"/>
              <a:t>Nedostatak socijalnog kontakta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Strah od tehnologija, neiskustvo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Stres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Kako kontrolirati zaposlenike?</a:t>
            </a:r>
          </a:p>
          <a:p>
            <a:pPr>
              <a:lnSpc>
                <a:spcPct val="150000"/>
              </a:lnSpc>
            </a:pPr>
            <a:r>
              <a:rPr lang="hr-HR" dirty="0" smtClean="0"/>
              <a:t>Teže uklanjanje nastalog problema</a:t>
            </a:r>
            <a:endParaRPr lang="hr-H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216</TotalTime>
  <Words>398</Words>
  <Application>Microsoft Office PowerPoint</Application>
  <PresentationFormat>Prikaz na zaslonu (4:3)</PresentationFormat>
  <Paragraphs>89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18" baseType="lpstr">
      <vt:lpstr>Apex</vt:lpstr>
      <vt:lpstr>Virtualni ured</vt:lpstr>
      <vt:lpstr>Uvod-općenito o uredu</vt:lpstr>
      <vt:lpstr>Slajd 3</vt:lpstr>
      <vt:lpstr>E-ured</vt:lpstr>
      <vt:lpstr>Slajd 5</vt:lpstr>
      <vt:lpstr>VIRTUALNI URED</vt:lpstr>
      <vt:lpstr>Temeljne jedinice V-ureda</vt:lpstr>
      <vt:lpstr>Prednosti V-ureda</vt:lpstr>
      <vt:lpstr>Nedostatci V-ureda</vt:lpstr>
      <vt:lpstr> Virtualni pomoćnici </vt:lpstr>
      <vt:lpstr>Virtualni pomoćnici</vt:lpstr>
      <vt:lpstr>Slajd 12</vt:lpstr>
      <vt:lpstr>Virtualna organizacija</vt:lpstr>
      <vt:lpstr>Virtualna organizacija</vt:lpstr>
      <vt:lpstr>V-ured u Hrvatskoj</vt:lpstr>
      <vt:lpstr>Zaključak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Virtualni ured</dc:title>
  <dc:creator>XY</dc:creator>
  <cp:lastModifiedBy>Miroslav</cp:lastModifiedBy>
  <cp:revision>32</cp:revision>
  <dcterms:created xsi:type="dcterms:W3CDTF">2013-01-12T16:45:49Z</dcterms:created>
  <dcterms:modified xsi:type="dcterms:W3CDTF">2013-01-13T19:28:57Z</dcterms:modified>
</cp:coreProperties>
</file>