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79" r:id="rId7"/>
    <p:sldId id="274" r:id="rId8"/>
    <p:sldId id="275" r:id="rId9"/>
    <p:sldId id="276" r:id="rId10"/>
    <p:sldId id="277" r:id="rId11"/>
    <p:sldId id="278" r:id="rId12"/>
    <p:sldId id="273" r:id="rId13"/>
    <p:sldId id="280" r:id="rId14"/>
    <p:sldId id="281" r:id="rId15"/>
    <p:sldId id="264" r:id="rId16"/>
    <p:sldId id="282" r:id="rId17"/>
    <p:sldId id="283" r:id="rId18"/>
    <p:sldId id="284" r:id="rId19"/>
    <p:sldId id="285" r:id="rId20"/>
    <p:sldId id="269" r:id="rId21"/>
    <p:sldId id="28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518" autoAdjust="0"/>
    <p:restoredTop sz="86425" autoAdjust="0"/>
  </p:normalViewPr>
  <p:slideViewPr>
    <p:cSldViewPr>
      <p:cViewPr varScale="1">
        <p:scale>
          <a:sx n="106" d="100"/>
          <a:sy n="106" d="100"/>
        </p:scale>
        <p:origin x="-3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308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03A99D-88BC-4D06-8839-83DEADC41E9F}" type="datetimeFigureOut">
              <a:rPr lang="en-US" smtClean="0"/>
              <a:pPr/>
              <a:t>3/2/2008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24631E-A90E-46D5-A480-7AA3C3667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285860"/>
            <a:ext cx="8229600" cy="1828800"/>
          </a:xfrm>
        </p:spPr>
        <p:txBody>
          <a:bodyPr>
            <a:normAutofit/>
          </a:bodyPr>
          <a:lstStyle/>
          <a:p>
            <a:r>
              <a:rPr lang="hr-HR" sz="3600" dirty="0" smtClean="0"/>
              <a:t>Povijest vektora i vektorskih prostora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1736" y="4929198"/>
            <a:ext cx="6400800" cy="1752600"/>
          </a:xfrm>
        </p:spPr>
        <p:txBody>
          <a:bodyPr/>
          <a:lstStyle/>
          <a:p>
            <a:r>
              <a:rPr lang="hr-HR" dirty="0" smtClean="0"/>
              <a:t>  Davor Menon, Tomislav Živković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Hamiltonov učenik Peter Guthrie Tait (1831.-1901.), </a:t>
            </a:r>
          </a:p>
          <a:p>
            <a:pPr>
              <a:buNone/>
            </a:pPr>
            <a:r>
              <a:rPr lang="hr-HR" sz="2400" dirty="0" smtClean="0"/>
              <a:t>      u 1850.-ima </a:t>
            </a:r>
            <a:r>
              <a:rPr lang="hr-HR" sz="2400" dirty="0" smtClean="0"/>
              <a:t>počinje </a:t>
            </a:r>
            <a:r>
              <a:rPr lang="hr-HR" sz="2400" dirty="0" smtClean="0"/>
              <a:t>primjenjivati kvaternione na probleme u elektricitetu, magnetizmu i drugim fizikalnim problemima.</a:t>
            </a:r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U drugoj polovici 19. stoljeća</a:t>
            </a:r>
          </a:p>
          <a:p>
            <a:pPr>
              <a:buNone/>
            </a:pPr>
            <a:r>
              <a:rPr lang="hr-HR" sz="2400" dirty="0" smtClean="0"/>
              <a:t>      Taitovo zagovaranje kvaterniona</a:t>
            </a:r>
          </a:p>
          <a:p>
            <a:pPr>
              <a:buNone/>
            </a:pPr>
            <a:r>
              <a:rPr lang="hr-HR" sz="2400" dirty="0" smtClean="0"/>
              <a:t>      </a:t>
            </a:r>
            <a:r>
              <a:rPr lang="hr-HR" sz="2400" dirty="0" smtClean="0"/>
              <a:t>nailazi </a:t>
            </a:r>
            <a:r>
              <a:rPr lang="hr-HR" sz="2400" dirty="0" smtClean="0"/>
              <a:t>na razne kritike.</a:t>
            </a:r>
            <a:endParaRPr lang="en-US" sz="2400" dirty="0" smtClean="0"/>
          </a:p>
          <a:p>
            <a:pPr>
              <a:buFont typeface="Wingdings" pitchFamily="2" charset="2"/>
              <a:buChar char="q"/>
            </a:pPr>
            <a:endParaRPr lang="en-US" sz="2400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071810"/>
            <a:ext cx="2286016" cy="272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36828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6"/>
            <a:ext cx="9001156" cy="600079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U isto vrijeme kad je Hamilton otkrio kvaternione, Hermann  Grassmann (1809.-1877.) pisao je </a:t>
            </a:r>
            <a:r>
              <a:rPr lang="hr-HR" sz="2400" i="1" dirty="0" smtClean="0"/>
              <a:t>The Calculus of Extensions</a:t>
            </a:r>
            <a:r>
              <a:rPr lang="hr-HR" sz="2400" dirty="0" smtClean="0"/>
              <a:t> (1844.), </a:t>
            </a:r>
            <a:r>
              <a:rPr lang="hr-HR" sz="2400" dirty="0" smtClean="0"/>
              <a:t>djelo poznato </a:t>
            </a:r>
            <a:r>
              <a:rPr lang="hr-HR" sz="2400" dirty="0" smtClean="0"/>
              <a:t>pod njemačkim nazivom </a:t>
            </a:r>
            <a:r>
              <a:rPr lang="hr-HR" sz="2400" i="1" dirty="0" smtClean="0"/>
              <a:t>Ausdehnungslehre</a:t>
            </a:r>
            <a:r>
              <a:rPr lang="hr-HR" sz="2400" dirty="0" smtClean="0"/>
              <a:t>, u kojemu je proširio vektore s dvije i tri dimenzije na n-tu dimenziju, što proširuje ideju o prostoru</a:t>
            </a:r>
            <a:r>
              <a:rPr lang="hr-HR" dirty="0" smtClean="0"/>
              <a:t>. </a:t>
            </a:r>
          </a:p>
          <a:p>
            <a:pPr>
              <a:buFont typeface="Wingdings" pitchFamily="2" charset="2"/>
              <a:buChar char="q"/>
            </a:pPr>
            <a:endParaRPr lang="hr-HR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Dobrim je dijelom pridonio modernoj  linearnoj algebri i </a:t>
            </a:r>
            <a:r>
              <a:rPr lang="hr-HR" sz="2400" dirty="0" smtClean="0"/>
              <a:t>vektorskoj </a:t>
            </a:r>
            <a:r>
              <a:rPr lang="hr-HR" sz="2400" dirty="0" smtClean="0"/>
              <a:t>analizi.</a:t>
            </a:r>
            <a:endParaRPr lang="en-US" sz="24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r>
              <a:rPr lang="hr-HR" sz="1600" dirty="0" smtClean="0"/>
              <a:t>                                                     Hermann  Grassmann (1809.-1877.)</a:t>
            </a:r>
            <a:endParaRPr lang="en-U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571876"/>
            <a:ext cx="1928826" cy="238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5500726"/>
          </a:xfrm>
        </p:spPr>
        <p:txBody>
          <a:bodyPr>
            <a:normAutofit/>
          </a:bodyPr>
          <a:lstStyle/>
          <a:p>
            <a:r>
              <a:rPr lang="hr-HR" sz="2400" dirty="0" smtClean="0"/>
              <a:t>Djelo</a:t>
            </a:r>
            <a:r>
              <a:rPr lang="hr-HR" sz="2400" i="1" dirty="0" smtClean="0"/>
              <a:t> Ausdehnungslehre</a:t>
            </a:r>
            <a:r>
              <a:rPr lang="hr-HR" sz="2400" dirty="0" smtClean="0"/>
              <a:t> nailazi na protivnike zbog svoje apstraktnosti, manjkavosti objašnjenja na primjerima, nejasnog stila i komplicirane notacije. </a:t>
            </a:r>
          </a:p>
          <a:p>
            <a:endParaRPr lang="hr-HR" sz="2400" dirty="0" smtClean="0"/>
          </a:p>
          <a:p>
            <a:r>
              <a:rPr lang="hr-HR" sz="2400" dirty="0" smtClean="0"/>
              <a:t>Möbius ga nije uspio u potpunosti razumjeti ni nakon opsežnog proučavanja. </a:t>
            </a:r>
          </a:p>
          <a:p>
            <a:endParaRPr lang="hr-HR" sz="2400" dirty="0" smtClean="0"/>
          </a:p>
          <a:p>
            <a:r>
              <a:rPr lang="hr-HR" sz="2400" dirty="0" smtClean="0"/>
              <a:t>Ovakvo tumačenje potkrijepljeno je činjenicom da je Grassmann bio učitelj u srednjoj školi bez visokog obrazovanja (u usporedbi s Hamiltonom).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709160"/>
          </a:xfrm>
        </p:spPr>
        <p:txBody>
          <a:bodyPr>
            <a:normAutofit/>
          </a:bodyPr>
          <a:lstStyle/>
          <a:p>
            <a:r>
              <a:rPr lang="hr-HR" sz="2400" dirty="0" smtClean="0"/>
              <a:t>Grassmann </a:t>
            </a:r>
            <a:r>
              <a:rPr lang="hr-HR" sz="2400" dirty="0" smtClean="0"/>
              <a:t>promovira svoju poruku 1840.-ih i 1850.-ih primjenom u elektrodinamici i geometriji površinskih krivulja, ali bez većeg uspjeha.</a:t>
            </a:r>
          </a:p>
          <a:p>
            <a:endParaRPr lang="hr-HR" sz="2400" dirty="0" smtClean="0"/>
          </a:p>
          <a:p>
            <a:r>
              <a:rPr lang="hr-HR" sz="2400" dirty="0" smtClean="0"/>
              <a:t> 1862. godine Grassmann objavljuje drugo izmijenjeno izdanje knjige</a:t>
            </a:r>
            <a:r>
              <a:rPr lang="hr-HR" sz="2400" i="1" dirty="0" smtClean="0"/>
              <a:t> Ausdehnungslehre</a:t>
            </a:r>
            <a:r>
              <a:rPr lang="hr-HR" sz="2400" dirty="0" smtClean="0"/>
              <a:t>, koju napokon prihvaćaju i cijene, zbog čega Grassmann dobiva priznanja. Treće izdanje te knjige objavljeno je godinu dana nakon Grassmannove smrti.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 smtClean="0"/>
              <a:t>Sredinom devetnaestog stoljeća Benjamin Peirce (1809.-1880</a:t>
            </a:r>
            <a:r>
              <a:rPr lang="hr-HR" sz="2400" dirty="0" smtClean="0"/>
              <a:t>.) najznačajniji je </a:t>
            </a:r>
            <a:r>
              <a:rPr lang="hr-HR" sz="2400" dirty="0" smtClean="0"/>
              <a:t>matematičar u SAD-u, koji se također poziva na Hamiltona kao autora kvaterniona.</a:t>
            </a:r>
          </a:p>
          <a:p>
            <a:pPr>
              <a:buNone/>
            </a:pPr>
            <a:r>
              <a:rPr lang="hr-HR" sz="2400" dirty="0" smtClean="0"/>
              <a:t> </a:t>
            </a:r>
          </a:p>
          <a:p>
            <a:r>
              <a:rPr lang="hr-HR" sz="2400" dirty="0" smtClean="0"/>
              <a:t>Bio je profesor matematike i astronomije na Harvardu i napisao je </a:t>
            </a:r>
            <a:r>
              <a:rPr lang="hr-HR" sz="2400" i="1" dirty="0" smtClean="0"/>
              <a:t>System of Analytical Mechanics</a:t>
            </a:r>
            <a:r>
              <a:rPr lang="hr-HR" sz="2400" dirty="0" smtClean="0"/>
              <a:t> (1855.) u kojemu ne obuhvaća kvaternione. 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65403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3578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Posvećuje se radu na potpuno apstraktnoj algebri u djelu </a:t>
            </a:r>
            <a:r>
              <a:rPr lang="hr-HR" sz="2400" i="1" dirty="0" smtClean="0"/>
              <a:t>Linear Associative Algebra</a:t>
            </a:r>
            <a:r>
              <a:rPr lang="hr-HR" sz="2400" dirty="0" smtClean="0"/>
              <a:t> (1870.) nazivajući je „prekrasna algebra svemira“. 			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sz="1600" dirty="0" smtClean="0"/>
              <a:t>                                                    </a:t>
            </a:r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r>
              <a:rPr lang="hr-HR" sz="1600" dirty="0" smtClean="0"/>
              <a:t>                                              </a:t>
            </a:r>
          </a:p>
          <a:p>
            <a:pPr>
              <a:buNone/>
            </a:pPr>
            <a:r>
              <a:rPr lang="hr-HR" sz="1600" dirty="0" smtClean="0"/>
              <a:t>                                                  Benjamin Peirce (1809-1880.)</a:t>
            </a:r>
            <a:endParaRPr 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500306"/>
            <a:ext cx="2210212" cy="33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58259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709160"/>
          </a:xfrm>
        </p:spPr>
        <p:txBody>
          <a:bodyPr/>
          <a:lstStyle/>
          <a:p>
            <a:r>
              <a:rPr lang="hr-HR" sz="2400" dirty="0" smtClean="0"/>
              <a:t>James Clerk Maxwell (1831.-1879.) bio je protivnik kvaterniona. </a:t>
            </a:r>
          </a:p>
          <a:p>
            <a:endParaRPr lang="hr-HR" sz="2400" dirty="0" smtClean="0"/>
          </a:p>
          <a:p>
            <a:r>
              <a:rPr lang="hr-HR" sz="2400" dirty="0" smtClean="0"/>
              <a:t>Škoti Maxwell i Tait studirali su zajedno u Edinburgu na sveučilištu Cambridge i dijelili su interes za matematičku fiziku.</a:t>
            </a:r>
          </a:p>
          <a:p>
            <a:pPr>
              <a:buNone/>
            </a:pPr>
            <a:r>
              <a:rPr lang="hr-HR" sz="2400" dirty="0" smtClean="0"/>
              <a:t> </a:t>
            </a:r>
          </a:p>
          <a:p>
            <a:r>
              <a:rPr lang="hr-HR" sz="2400" dirty="0" smtClean="0"/>
              <a:t>Maxwell fizikalne veličine dijeli na </a:t>
            </a:r>
          </a:p>
          <a:p>
            <a:pPr>
              <a:buNone/>
            </a:pPr>
            <a:r>
              <a:rPr lang="hr-HR" sz="2400" dirty="0" smtClean="0"/>
              <a:t>      dvije kategorije, skalare i vektore.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214686"/>
            <a:ext cx="2232385" cy="2686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29684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6072206"/>
          </a:xfrm>
        </p:spPr>
        <p:txBody>
          <a:bodyPr>
            <a:normAutofit lnSpcReduction="10000"/>
          </a:bodyPr>
          <a:lstStyle/>
          <a:p>
            <a:r>
              <a:rPr lang="hr-HR" sz="2400" dirty="0" smtClean="0"/>
              <a:t>Wiliam Kingdon Clifford (1845.-1879.) izražava divljenje Grassmannovom djelu i proučava vektore, koje često naziva (steps) koraci, preko kvaterniona. </a:t>
            </a:r>
          </a:p>
          <a:p>
            <a:endParaRPr lang="hr-HR" sz="2400" dirty="0" smtClean="0"/>
          </a:p>
          <a:p>
            <a:r>
              <a:rPr lang="hr-HR" sz="2400" dirty="0" smtClean="0"/>
              <a:t>U svom djelu </a:t>
            </a:r>
            <a:r>
              <a:rPr lang="hr-HR" sz="2400" i="1" dirty="0" smtClean="0"/>
              <a:t>Elements of Dynamic</a:t>
            </a:r>
            <a:r>
              <a:rPr lang="hr-HR" sz="2400" dirty="0" smtClean="0"/>
              <a:t> (1878.) Clifford rastavlja produkt dva kvaterniona na dva različita vektorska produkta, skalarni produkt i vektorski produkt (danas kartezijev). </a:t>
            </a:r>
            <a:endParaRPr lang="en-US" sz="24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endParaRPr lang="hr-HR" sz="1600" dirty="0" smtClean="0"/>
          </a:p>
          <a:p>
            <a:pPr>
              <a:buNone/>
            </a:pPr>
            <a:r>
              <a:rPr lang="hr-HR" sz="1600" dirty="0" smtClean="0"/>
              <a:t>                                                 Wiliam Kingdon Clifford (1845.-1879.)</a:t>
            </a:r>
            <a:endParaRPr lang="en-US" sz="16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571876"/>
            <a:ext cx="2898872" cy="254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4709160"/>
          </a:xfrm>
        </p:spPr>
        <p:txBody>
          <a:bodyPr>
            <a:normAutofit/>
          </a:bodyPr>
          <a:lstStyle/>
          <a:p>
            <a:r>
              <a:rPr lang="hr-HR" sz="2400" dirty="0" smtClean="0"/>
              <a:t>Razvoj vektorske algebre i analize kakvu danas poznajemo prvi je započeo J. Willard Gibbs (1839.-1903.) za studente sveučilišta </a:t>
            </a:r>
            <a:r>
              <a:rPr lang="hr-HR" sz="2400" i="1" dirty="0" smtClean="0"/>
              <a:t>Yale</a:t>
            </a:r>
            <a:r>
              <a:rPr lang="hr-HR" sz="2400" dirty="0" smtClean="0"/>
              <a:t>.</a:t>
            </a:r>
          </a:p>
          <a:p>
            <a:endParaRPr lang="hr-HR" sz="2400" dirty="0" smtClean="0"/>
          </a:p>
          <a:p>
            <a:r>
              <a:rPr lang="hr-HR" sz="2400" dirty="0" smtClean="0"/>
              <a:t> Ostvario je znanstvena dostignuća</a:t>
            </a:r>
          </a:p>
          <a:p>
            <a:pPr>
              <a:buNone/>
            </a:pPr>
            <a:r>
              <a:rPr lang="hr-HR" sz="2400" dirty="0" smtClean="0"/>
              <a:t>       na području termodinamike. </a:t>
            </a:r>
          </a:p>
          <a:p>
            <a:endParaRPr lang="hr-HR" sz="2400" dirty="0" smtClean="0"/>
          </a:p>
          <a:p>
            <a:r>
              <a:rPr lang="hr-HR" sz="2400" dirty="0" smtClean="0"/>
              <a:t>Maxwell podržava Gibbsov rad u </a:t>
            </a:r>
          </a:p>
          <a:p>
            <a:pPr>
              <a:buNone/>
            </a:pPr>
            <a:r>
              <a:rPr lang="hr-HR" sz="2400" dirty="0" smtClean="0"/>
              <a:t>     termodinamici, posebno </a:t>
            </a:r>
            <a:r>
              <a:rPr lang="hr-HR" sz="2400" dirty="0" smtClean="0"/>
              <a:t>geometrijski prikaz Gibbsovih </a:t>
            </a:r>
            <a:r>
              <a:rPr lang="hr-HR" sz="2400" dirty="0" smtClean="0"/>
              <a:t>rezultata.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071679"/>
            <a:ext cx="1952617" cy="2451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709160"/>
          </a:xfrm>
        </p:spPr>
        <p:txBody>
          <a:bodyPr/>
          <a:lstStyle/>
          <a:p>
            <a:r>
              <a:rPr lang="hr-HR" sz="2400" dirty="0" smtClean="0"/>
              <a:t>Gibbs se upoznao s kvaternionima kada je proučavao Maxwellovo djelo </a:t>
            </a:r>
            <a:r>
              <a:rPr lang="hr-HR" sz="2400" i="1" dirty="0" smtClean="0"/>
              <a:t>Treatise on Electricity and Magnetism</a:t>
            </a:r>
            <a:r>
              <a:rPr lang="hr-HR" sz="2400" dirty="0" smtClean="0"/>
              <a:t> proučavao je i Grassmannovo djelo </a:t>
            </a:r>
            <a:r>
              <a:rPr lang="hr-HR" sz="2400" i="1" dirty="0" smtClean="0"/>
              <a:t>Ausdehnungslehre</a:t>
            </a:r>
            <a:r>
              <a:rPr lang="hr-HR" sz="2400" dirty="0" smtClean="0"/>
              <a:t>.</a:t>
            </a:r>
          </a:p>
          <a:p>
            <a:endParaRPr lang="hr-HR" sz="2400" dirty="0" smtClean="0"/>
          </a:p>
          <a:p>
            <a:r>
              <a:rPr lang="hr-HR" sz="2400" dirty="0" smtClean="0"/>
              <a:t> Zaključio je da su vektori efikasniji za rad u fizici. 1901. izdao je svoju prvu knjigu </a:t>
            </a:r>
            <a:r>
              <a:rPr lang="hr-HR" sz="2400" i="1" dirty="0" smtClean="0"/>
              <a:t>Vector Analysis</a:t>
            </a:r>
            <a:r>
              <a:rPr lang="hr-HR" sz="2400" dirty="0" smtClean="0"/>
              <a:t>.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857628"/>
            <a:ext cx="169536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Povijest vektora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0034" y="1643050"/>
            <a:ext cx="7858180" cy="5072122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hr-HR" sz="5100" dirty="0" smtClean="0"/>
              <a:t>Porijeklo  zakona  paralelograma  za  zbrajanje  vektora je  nepoznato.</a:t>
            </a:r>
          </a:p>
          <a:p>
            <a:pPr>
              <a:buFont typeface="Wingdings" pitchFamily="2" charset="2"/>
              <a:buChar char="q"/>
            </a:pPr>
            <a:endParaRPr lang="hr-HR" sz="5100" dirty="0" smtClean="0"/>
          </a:p>
          <a:p>
            <a:pPr>
              <a:buFont typeface="Wingdings" pitchFamily="2" charset="2"/>
              <a:buChar char="q"/>
            </a:pPr>
            <a:r>
              <a:rPr lang="hr-HR" sz="5100" dirty="0" smtClean="0"/>
              <a:t>Postoje tumačenja da se pojavio u izgubljenom Aristotelovom djelu, a nalazi se u Heronovom djelu </a:t>
            </a:r>
            <a:r>
              <a:rPr lang="hr-HR" sz="5100" i="1" dirty="0" smtClean="0"/>
              <a:t>Mechanics</a:t>
            </a:r>
            <a:r>
              <a:rPr lang="hr-HR" sz="5100" dirty="0" smtClean="0"/>
              <a:t> (prvo stojeće nove ere).</a:t>
            </a:r>
          </a:p>
          <a:p>
            <a:pPr>
              <a:buFont typeface="Wingdings" pitchFamily="2" charset="2"/>
              <a:buChar char="q"/>
            </a:pPr>
            <a:endParaRPr lang="hr-HR" sz="3800" dirty="0" smtClean="0"/>
          </a:p>
          <a:p>
            <a:pPr>
              <a:buFont typeface="Wingdings" pitchFamily="2" charset="2"/>
              <a:buChar char="q"/>
            </a:pPr>
            <a:endParaRPr lang="hr-HR" sz="4400" dirty="0" smtClean="0"/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sz="3300" dirty="0" smtClean="0"/>
              <a:t>        Aristotel (384.-322 .B.C.)                                        Heron (1. stoljeće nove ere)</a:t>
            </a:r>
            <a:endParaRPr lang="en-US" sz="33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5532" y="3786190"/>
            <a:ext cx="1543393" cy="221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714752"/>
            <a:ext cx="157621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Oliwer Heaviside (1850.-1925.) objavljuje članke </a:t>
            </a:r>
            <a:r>
              <a:rPr lang="hr-HR" sz="2400" i="1" dirty="0" smtClean="0"/>
              <a:t>Electromagnetic Theory</a:t>
            </a:r>
            <a:r>
              <a:rPr lang="hr-HR" sz="2400" dirty="0" smtClean="0"/>
              <a:t> u kojima se protivi kvaternionima i razvija svoju vektorsku analizu.</a:t>
            </a:r>
            <a:endParaRPr lang="en-US" sz="2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928934"/>
            <a:ext cx="2346872" cy="271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429000"/>
            <a:ext cx="1214446" cy="15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709160"/>
          </a:xfrm>
        </p:spPr>
        <p:txBody>
          <a:bodyPr/>
          <a:lstStyle/>
          <a:p>
            <a:r>
              <a:rPr lang="hr-HR" dirty="0" smtClean="0"/>
              <a:t>Zahvaljujući radovima ovih </a:t>
            </a:r>
            <a:r>
              <a:rPr lang="hr-HR" smtClean="0"/>
              <a:t>velikih </a:t>
            </a:r>
            <a:r>
              <a:rPr lang="hr-HR" smtClean="0"/>
              <a:t>matematičara, </a:t>
            </a:r>
            <a:r>
              <a:rPr lang="hr-HR" dirty="0" smtClean="0"/>
              <a:t>vektori  postaju moderan jezik u velikom dijelu fizike i primjenjene matematike.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2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857496"/>
            <a:ext cx="2881306" cy="3171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54292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Zakon paralelograma ujedno je i prvi korolar u Newtonovom djelu </a:t>
            </a:r>
            <a:r>
              <a:rPr lang="hr-HR" sz="2400" i="1" dirty="0" smtClean="0"/>
              <a:t>Principia Mathematica</a:t>
            </a:r>
            <a:r>
              <a:rPr lang="hr-HR" sz="2400" dirty="0" smtClean="0"/>
              <a:t>, 1687. godine.</a:t>
            </a:r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U djelu </a:t>
            </a:r>
            <a:r>
              <a:rPr lang="hr-HR" sz="2400" i="1" dirty="0" smtClean="0"/>
              <a:t>Principia Mathematica</a:t>
            </a:r>
            <a:r>
              <a:rPr lang="hr-HR" sz="2400" dirty="0" smtClean="0"/>
              <a:t> Newton se bavi brzinom, silom, ali nikada pravim konceptom vektora. </a:t>
            </a:r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sz="1800" dirty="0" smtClean="0"/>
          </a:p>
          <a:p>
            <a:pPr>
              <a:buNone/>
            </a:pPr>
            <a:r>
              <a:rPr lang="hr-HR" sz="1800" dirty="0" smtClean="0"/>
              <a:t>                  Issac Newton (1642.-1727.)</a:t>
            </a:r>
            <a:endParaRPr lang="en-US" sz="18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876"/>
            <a:ext cx="18724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571876"/>
            <a:ext cx="185738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Vektori su nastali u prvih dvjesto godina 19. stoljeća kao geometrijski prikaz kompleksnog broja.</a:t>
            </a:r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Caspar Wessel (1745.-1818.), Jean Robert Argand (1768.-1822.), Carl Friedrich Gauss (1777.-1855.) promatrali su kompleksne brojeve kao točke u ravnini, tj. kao dvodimenzionalne vektore.</a:t>
            </a:r>
          </a:p>
          <a:p>
            <a:pPr>
              <a:buFont typeface="Wingdings" pitchFamily="2" charset="2"/>
              <a:buChar char="q"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572008"/>
            <a:ext cx="2071702" cy="167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70916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Matematičari i znanstvenici  primjenjivali su te brojeve na razne načine: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r>
              <a:rPr lang="hr-HR" sz="2400" dirty="0" smtClean="0"/>
              <a:t>- Gauss ih je koristio u dokazu fundamentalnog </a:t>
            </a:r>
          </a:p>
          <a:p>
            <a:pPr>
              <a:buNone/>
            </a:pPr>
            <a:r>
              <a:rPr lang="hr-HR" sz="2400" dirty="0" smtClean="0"/>
              <a:t>   teorema algebre 1799. godine</a:t>
            </a:r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None/>
            </a:pPr>
            <a:r>
              <a:rPr lang="hr-HR" sz="2400" dirty="0" smtClean="0"/>
              <a:t>- 1837. godine Hamilton je pokazao da se kompleksni</a:t>
            </a:r>
          </a:p>
          <a:p>
            <a:pPr>
              <a:buNone/>
            </a:pPr>
            <a:r>
              <a:rPr lang="hr-HR" sz="2400" dirty="0" smtClean="0"/>
              <a:t>  brojevi mogu apstraktno shvatiti kao uređeni par realnih</a:t>
            </a:r>
          </a:p>
          <a:p>
            <a:pPr>
              <a:buNone/>
            </a:pPr>
            <a:r>
              <a:rPr lang="hr-HR" sz="2400" dirty="0" smtClean="0"/>
              <a:t>  brojeva (a,b). Tu ideju razmatrali su mnogi matematičari,</a:t>
            </a:r>
          </a:p>
          <a:p>
            <a:pPr>
              <a:buNone/>
            </a:pPr>
            <a:r>
              <a:rPr lang="hr-HR" sz="2400" dirty="0" smtClean="0"/>
              <a:t>  uključujući Hamiltona, ali nisu uspjeli dvodimenzionalne</a:t>
            </a:r>
          </a:p>
          <a:p>
            <a:pPr>
              <a:buNone/>
            </a:pPr>
            <a:r>
              <a:rPr lang="hr-HR" sz="2400" dirty="0" smtClean="0"/>
              <a:t>  vektore proširiti u treću dimenziju.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22540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621508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1827. godine August Ferdinand Möbius objavljuje kratku knjigu </a:t>
            </a:r>
            <a:r>
              <a:rPr lang="hr-HR" sz="2400" i="1" dirty="0" smtClean="0"/>
              <a:t>The Barycentric</a:t>
            </a:r>
            <a:r>
              <a:rPr lang="hr-HR" sz="2400" dirty="0" smtClean="0"/>
              <a:t> </a:t>
            </a:r>
            <a:r>
              <a:rPr lang="hr-HR" sz="2400" i="1" dirty="0" smtClean="0"/>
              <a:t>Calculus</a:t>
            </a:r>
            <a:r>
              <a:rPr lang="hr-HR" sz="2400" dirty="0" smtClean="0"/>
              <a:t> u kojoj uvodi usmjerene dužine, koje označava slovima abecede, ali ih još ne imenuje vektorima.</a:t>
            </a:r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Möbius u svojim djelima razvija aritmetiku usmjerenih dužina, zbraja ih i pokazuje kako se množe sa skalarom, no nitko ne uviđa važnost tih operacija.</a:t>
            </a:r>
            <a:endParaRPr lang="en-US" sz="2400" dirty="0" smtClean="0"/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None/>
            </a:pPr>
            <a:r>
              <a:rPr lang="hr-HR" sz="1600" dirty="0" smtClean="0"/>
              <a:t>                                 </a:t>
            </a:r>
          </a:p>
          <a:p>
            <a:pPr>
              <a:buNone/>
            </a:pPr>
            <a:r>
              <a:rPr lang="hr-HR" sz="1600" dirty="0" smtClean="0"/>
              <a:t>                               August Ferdinand  Möbius (</a:t>
            </a:r>
            <a:r>
              <a:rPr lang="en-US" sz="1600" dirty="0" smtClean="0"/>
              <a:t>1790</a:t>
            </a:r>
            <a:r>
              <a:rPr lang="hr-HR" sz="1600" dirty="0" smtClean="0"/>
              <a:t>.</a:t>
            </a:r>
            <a:r>
              <a:rPr lang="en-US" sz="1600" dirty="0" smtClean="0"/>
              <a:t>-1868</a:t>
            </a:r>
            <a:r>
              <a:rPr lang="hr-HR" sz="1600" dirty="0" smtClean="0"/>
              <a:t>.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857627"/>
            <a:ext cx="1931427" cy="228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Nakon svojevrsne krize, Hamilton odustaje od potrage za trodimenzionalnim brojevnim sustavom i osmišljava četverodimenzionalni sustav koji  naziva kvaternioni.</a:t>
            </a:r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Kvaternione </a:t>
            </a:r>
            <a:r>
              <a:rPr lang="hr-HR" sz="2400" dirty="0" smtClean="0"/>
              <a:t>zapisuje </a:t>
            </a:r>
            <a:r>
              <a:rPr lang="hr-HR" sz="2400" dirty="0" smtClean="0"/>
              <a:t>kao </a:t>
            </a:r>
            <a:r>
              <a:rPr lang="hr-HR" sz="2400" i="1" dirty="0" smtClean="0"/>
              <a:t>q=w+ix+jy+kz </a:t>
            </a:r>
            <a:r>
              <a:rPr lang="hr-HR" sz="2400" dirty="0" smtClean="0"/>
              <a:t>gdje su</a:t>
            </a:r>
          </a:p>
          <a:p>
            <a:pPr>
              <a:buNone/>
            </a:pPr>
            <a:r>
              <a:rPr lang="hr-HR" sz="2400" dirty="0" smtClean="0"/>
              <a:t>      </a:t>
            </a:r>
            <a:r>
              <a:rPr lang="hr-HR" sz="2400" i="1" dirty="0" smtClean="0"/>
              <a:t>v, x, y, z </a:t>
            </a:r>
            <a:r>
              <a:rPr lang="hr-HR" sz="2400" dirty="0" smtClean="0"/>
              <a:t>realni brojevi.</a:t>
            </a:r>
          </a:p>
          <a:p>
            <a:pPr>
              <a:buNone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Hamilton </a:t>
            </a:r>
            <a:r>
              <a:rPr lang="hr-HR" sz="2400" dirty="0" smtClean="0"/>
              <a:t>ubrzo shvaća da se njegovi kvaternioni sastoje od dva različita dijela. Prvi od njih nazvao je skalar, a  </a:t>
            </a:r>
            <a:r>
              <a:rPr lang="hr-HR" sz="2400" i="1" dirty="0" smtClean="0"/>
              <a:t>x, y, z </a:t>
            </a:r>
            <a:r>
              <a:rPr lang="hr-HR" sz="2400" dirty="0" smtClean="0"/>
              <a:t>projekcije su na tri pravokutne osi koje naposlijetku naziva vektorima.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70916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Koristi svoju „osnovnu formulu“                                 </a:t>
            </a:r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Za množenje kvaterniona odmah otkriva da produkt               </a:t>
            </a:r>
          </a:p>
          <a:p>
            <a:pPr>
              <a:buNone/>
            </a:pPr>
            <a:r>
              <a:rPr lang="hr-HR" sz="2400" dirty="0" smtClean="0"/>
              <a:t>                          nije komutativan.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000240"/>
            <a:ext cx="2395551" cy="37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143248"/>
            <a:ext cx="1359357" cy="32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857628"/>
            <a:ext cx="31750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7091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hr-HR" sz="2400" dirty="0" smtClean="0"/>
              <a:t>1835. godine Hamilton je proglašen</a:t>
            </a:r>
          </a:p>
          <a:p>
            <a:pPr>
              <a:buNone/>
            </a:pPr>
            <a:r>
              <a:rPr lang="hr-HR" sz="2400" dirty="0" smtClean="0"/>
              <a:t>     vitezom.</a:t>
            </a:r>
          </a:p>
          <a:p>
            <a:pPr>
              <a:buNone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Hamilton je poznati znanstvenik </a:t>
            </a:r>
          </a:p>
          <a:p>
            <a:pPr>
              <a:buNone/>
            </a:pPr>
            <a:r>
              <a:rPr lang="hr-HR" sz="2400" dirty="0" smtClean="0"/>
              <a:t>     koji je postavio temelje u optici i </a:t>
            </a:r>
          </a:p>
          <a:p>
            <a:pPr>
              <a:buNone/>
            </a:pPr>
            <a:r>
              <a:rPr lang="hr-HR" sz="2400" dirty="0" smtClean="0"/>
              <a:t>     teorijskoj fizici.</a:t>
            </a:r>
          </a:p>
          <a:p>
            <a:pPr>
              <a:buNone/>
            </a:pPr>
            <a:endParaRPr lang="hr-HR" sz="2400" dirty="0" smtClean="0"/>
          </a:p>
          <a:p>
            <a:pPr>
              <a:buFont typeface="Wingdings" pitchFamily="2" charset="2"/>
              <a:buChar char="q"/>
            </a:pPr>
            <a:r>
              <a:rPr lang="hr-HR" sz="2400" dirty="0" smtClean="0"/>
              <a:t>Napisao je dvije iscrpne knjige – </a:t>
            </a:r>
          </a:p>
          <a:p>
            <a:pPr>
              <a:buNone/>
            </a:pPr>
            <a:r>
              <a:rPr lang="hr-HR" sz="2400" i="1" dirty="0" smtClean="0"/>
              <a:t>      Lectures on Quaternions</a:t>
            </a:r>
            <a:r>
              <a:rPr lang="hr-HR" sz="2400" dirty="0" smtClean="0"/>
              <a:t> 1853. godine  i </a:t>
            </a:r>
            <a:r>
              <a:rPr lang="hr-HR" sz="2400" i="1" dirty="0" smtClean="0"/>
              <a:t>Elements of Quaternions</a:t>
            </a:r>
            <a:r>
              <a:rPr lang="hr-HR" sz="2400" dirty="0" smtClean="0"/>
              <a:t> 1866. godine u kojima obrađuje algebru kvaterniona i njihovu primjenu u geometriji.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071678"/>
            <a:ext cx="208360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278</TotalTime>
  <Words>993</Words>
  <Application>Microsoft Office PowerPoint</Application>
  <PresentationFormat>On-screen Show (4:3)</PresentationFormat>
  <Paragraphs>151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Apex</vt:lpstr>
      <vt:lpstr>Povijest vektora i vektorskih prostora</vt:lpstr>
      <vt:lpstr>Povijest vektora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Povijest vektora i vektorskih prostora</dc:title>
  <dc:creator>h2o</dc:creator>
  <cp:lastModifiedBy>h2o</cp:lastModifiedBy>
  <cp:revision>31</cp:revision>
  <dcterms:created xsi:type="dcterms:W3CDTF">2008-03-01T09:08:01Z</dcterms:created>
  <dcterms:modified xsi:type="dcterms:W3CDTF">2008-03-02T20:49:32Z</dcterms:modified>
</cp:coreProperties>
</file>