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65"/>
  </p:notesMasterIdLst>
  <p:sldIdLst>
    <p:sldId id="257" r:id="rId2"/>
    <p:sldId id="259" r:id="rId3"/>
    <p:sldId id="449" r:id="rId4"/>
    <p:sldId id="453" r:id="rId5"/>
    <p:sldId id="490" r:id="rId6"/>
    <p:sldId id="489" r:id="rId7"/>
    <p:sldId id="488" r:id="rId8"/>
    <p:sldId id="487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7" r:id="rId36"/>
    <p:sldId id="518" r:id="rId37"/>
    <p:sldId id="519" r:id="rId38"/>
    <p:sldId id="520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28" r:id="rId47"/>
    <p:sldId id="529" r:id="rId48"/>
    <p:sldId id="530" r:id="rId49"/>
    <p:sldId id="531" r:id="rId50"/>
    <p:sldId id="532" r:id="rId51"/>
    <p:sldId id="533" r:id="rId52"/>
    <p:sldId id="534" r:id="rId53"/>
    <p:sldId id="535" r:id="rId54"/>
    <p:sldId id="536" r:id="rId55"/>
    <p:sldId id="537" r:id="rId56"/>
    <p:sldId id="538" r:id="rId57"/>
    <p:sldId id="539" r:id="rId58"/>
    <p:sldId id="540" r:id="rId59"/>
    <p:sldId id="323" r:id="rId60"/>
    <p:sldId id="542" r:id="rId61"/>
    <p:sldId id="541" r:id="rId62"/>
    <p:sldId id="486" r:id="rId63"/>
    <p:sldId id="319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3B579D"/>
    <a:srgbClr val="808080"/>
    <a:srgbClr val="58B7CA"/>
    <a:srgbClr val="2E8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vijetli stil 1 - Isticanj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rednji stil 3 - Isticanj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ijetli stil 2 - Isticanj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3230-2D56-4ABD-A318-C228D3F208F9}" type="datetimeFigureOut">
              <a:rPr lang="hr-HR" smtClean="0"/>
              <a:t>6.3.2025.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04C08-BB58-4E4F-98E6-EDC92821C5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859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sa slik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4904317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dirty="0"/>
              <a:t>Kliknite ikonu da biste dodali  sliku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456" y="4904317"/>
            <a:ext cx="9305544" cy="1071380"/>
          </a:xfrm>
        </p:spPr>
        <p:txBody>
          <a:bodyPr anchor="b">
            <a:noAutofit/>
          </a:bodyPr>
          <a:lstStyle>
            <a:lvl1pPr>
              <a:defRPr sz="44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6013528"/>
            <a:ext cx="9229344" cy="59682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FA6D40B-094E-459C-BDFD-FBD7290597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711" y="5301612"/>
            <a:ext cx="1434578" cy="10512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29556" y="6493461"/>
            <a:ext cx="2236076" cy="2083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CC3D-22A6-4F07-BC5D-E9C0E3A8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041D1-6BFB-4902-A507-79295635A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E1ED-C12C-471E-8D6D-FECE65A5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A8A4-B4F4-4EEB-895A-0B4926C7C5E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36C82-BF86-4B56-BFBF-F4C38ECC9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155FA-1726-4F3D-B0FC-FCE4DACA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A7F8F-AB73-4115-9E61-D859FE0A7D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4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bez sli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883" y="1681655"/>
            <a:ext cx="11301123" cy="2441612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r-HR" dirty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1899" y="4722265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 dirty="0"/>
              <a:t>Kliknite da biste uredili stil podnaslova matrice</a:t>
            </a:r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273A487-1FDD-471F-96D7-70E260736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4827" y="217067"/>
            <a:ext cx="1702347" cy="1247521"/>
          </a:xfrm>
          <a:prstGeom prst="rect">
            <a:avLst/>
          </a:prstGeom>
        </p:spPr>
      </p:pic>
      <p:sp>
        <p:nvSpPr>
          <p:cNvPr id="18" name="Luk 17">
            <a:extLst>
              <a:ext uri="{FF2B5EF4-FFF2-40B4-BE49-F238E27FC236}">
                <a16:creationId xmlns:a16="http://schemas.microsoft.com/office/drawing/2014/main" id="{717F8B1A-0A6A-4C91-B8A8-41F07E04A015}"/>
              </a:ext>
            </a:extLst>
          </p:cNvPr>
          <p:cNvSpPr/>
          <p:nvPr userDrawn="1"/>
        </p:nvSpPr>
        <p:spPr>
          <a:xfrm>
            <a:off x="5129048" y="217068"/>
            <a:ext cx="1933904" cy="76407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avokutnik 28">
            <a:extLst>
              <a:ext uri="{FF2B5EF4-FFF2-40B4-BE49-F238E27FC236}">
                <a16:creationId xmlns:a16="http://schemas.microsoft.com/office/drawing/2014/main" id="{1FD85005-4CEC-4C2F-AAA1-1D80E79D6F10}"/>
              </a:ext>
            </a:extLst>
          </p:cNvPr>
          <p:cNvSpPr/>
          <p:nvPr userDrawn="1"/>
        </p:nvSpPr>
        <p:spPr>
          <a:xfrm>
            <a:off x="11754196" y="1681655"/>
            <a:ext cx="437804" cy="2441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45F6E86-2E6B-458D-8BC1-08159DFB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69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5" y="1998134"/>
            <a:ext cx="4851785" cy="4178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1" y="1998134"/>
            <a:ext cx="5714998" cy="4178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414960"/>
          </a:xfrm>
        </p:spPr>
        <p:txBody>
          <a:bodyPr tIns="288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38618" y="2044139"/>
            <a:ext cx="4673092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38618" y="2756694"/>
            <a:ext cx="4663440" cy="3417054"/>
          </a:xfrm>
        </p:spPr>
        <p:txBody>
          <a:bodyPr tIns="28800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9D5C098F-A793-4841-83A2-B2587670550F}"/>
              </a:ext>
            </a:extLst>
          </p:cNvPr>
          <p:cNvCxnSpPr/>
          <p:nvPr userDrawn="1"/>
        </p:nvCxnSpPr>
        <p:spPr>
          <a:xfrm>
            <a:off x="676656" y="2750990"/>
            <a:ext cx="4663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FAD3846E-736C-447F-A202-D511129A51DD}"/>
              </a:ext>
            </a:extLst>
          </p:cNvPr>
          <p:cNvCxnSpPr/>
          <p:nvPr userDrawn="1"/>
        </p:nvCxnSpPr>
        <p:spPr>
          <a:xfrm>
            <a:off x="6776211" y="2721409"/>
            <a:ext cx="4663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Uredite stilove teksta matrice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69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414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99386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FAKULTET PRIMIJENJENE MATEMATIKE I INFORMATIKE| Sveučilište J. J. Strossmayera u Osijeku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6277887"/>
            <a:ext cx="1117600" cy="580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8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D058BDCD-C702-45FA-B525-EB748EA92D97}"/>
              </a:ext>
            </a:extLst>
          </p:cNvPr>
          <p:cNvSpPr/>
          <p:nvPr userDrawn="1"/>
        </p:nvSpPr>
        <p:spPr>
          <a:xfrm>
            <a:off x="11754196" y="499532"/>
            <a:ext cx="437804" cy="1369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50" r:id="rId10"/>
    <p:sldLayoutId id="2147483851" r:id="rId11"/>
    <p:sldLayoutId id="2147483852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6DC91-6099-4B5A-98FF-B9A576B2A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7" r="4341" b="99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2BFFD5-490F-4B45-91F2-6B826FBAD4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63CAF24F-DD94-41F4-AB12-54C0DA6D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7786"/>
            <a:ext cx="8114537" cy="23742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. PROMOCIJA</a:t>
            </a:r>
            <a:b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b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sveučilišnih prvostupnika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matematike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,</a:t>
            </a:r>
            <a:b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s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veučilišnih prvostupnika matematike i računarstva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 i sveučilišnih magistara edukacije matematike i informatike</a:t>
            </a:r>
            <a:br>
              <a:rPr lang="en-US" sz="2800" dirty="0">
                <a:latin typeface="Arial Rounded MT Bold" panose="020F0704030504030204" pitchFamily="34" charset="0"/>
              </a:rPr>
            </a:b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2964673" y="4209741"/>
            <a:ext cx="2185190" cy="19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7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Čučman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Titranje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žice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Krešimir Burazin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62607"/>
            <a:ext cx="2493977" cy="3275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0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Sara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Garaj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Derivacija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vektorske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funkcije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Jelena Jankov Pavlović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87" y="1259830"/>
            <a:ext cx="2457522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073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Kristina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Gotal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pl-PL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Baza podataka za rezervacije u lokalima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Mateja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Đumić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30030"/>
            <a:ext cx="2493977" cy="3340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71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Petra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Grbeš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Krylovljevi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potprostori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Ivana Kuzmanović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Ivičić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27792"/>
            <a:ext cx="2493977" cy="3345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747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43" y="4899170"/>
            <a:ext cx="3841392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Mateo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Hajduković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Arhitektura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zasnovana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komponentama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39126" y="5707133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DEV ME, obrt za informacijske tehnologije u Osijeku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96226"/>
            <a:ext cx="2493977" cy="3408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55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Anita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Hančić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Slijedna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shema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za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generiranje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rasporeda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prioritetna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pravila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za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rješavanje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problema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raspoređivanja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s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ograničenim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sredstvima</a:t>
            </a: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Mateja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Đumić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707133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Interspar u Osijeku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25977"/>
            <a:ext cx="2493977" cy="3348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92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Lovro Hudeček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Verižni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razlomci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neke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njihove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Ivan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Soldo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44045"/>
            <a:ext cx="2493977" cy="3312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519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67" y="4899170"/>
            <a:ext cx="3940267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Antonio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Ištvanović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Automatizacija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matematičkog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modela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procjeni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vjerojatnosti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ishoda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nogometnih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utakmica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primjenom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Poissonovog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modela</a:t>
            </a: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Danijel Grahovac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24810"/>
            <a:ext cx="2493977" cy="3351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56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Doris</a:t>
            </a:r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Jukić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Testiranje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statističkih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hipoteza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pl-PL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sc. Ivan Papić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39575"/>
            <a:ext cx="2493977" cy="3321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37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Jurica Jurčević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Detekcija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novog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alternativnog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izrezivanja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45044"/>
            <a:ext cx="2493977" cy="3310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49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EE648-28AD-49A6-A0BE-79EA27D1D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93"/>
            <a:ext cx="12224084" cy="68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92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Matej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Jurec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Trokutasti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brojevi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Ivan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Soldo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68056"/>
            <a:ext cx="2493977" cy="3464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09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Katarina Jurić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pl-PL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Problem selekcije marker gena na Zeisel skupu podataka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84656"/>
            <a:ext cx="2493977" cy="3431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238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Karlo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Kampić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Dixon -Coles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modela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predviđanju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ishoda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nogometnih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utakmica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Danijel Grahovac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37272"/>
            <a:ext cx="2493977" cy="3126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895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Stjepan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Karajko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Sustavi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linearnih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kongruencija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sc. Ivan Matić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05799"/>
            <a:ext cx="2493977" cy="3189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11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Marko Klaić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Klasifikacija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uz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graf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neuronske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mreže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Ševerdija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919" y="1259830"/>
            <a:ext cx="2315659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323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Stela Knežević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Monte Carlo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integracija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korištenjem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različitih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generatora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slučajnih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brojeva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programskom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jeziku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R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pl-PL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sc. Ivan Papić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85" y="1259830"/>
            <a:ext cx="2485727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3910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Dora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Kurtović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Diofantske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aproksimacije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Mirela Jukić Bokun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31528"/>
            <a:ext cx="2493977" cy="3337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36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Filip Kvesić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Automatizacija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korištenja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opcija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strategijama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trgovanja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-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coveredcall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strategija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trgovanja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Nenad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Šuvak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97675"/>
            <a:ext cx="2493977" cy="3405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7714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Lidija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Lombarović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Caseyev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teorem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sc. Ivan Matić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77" y="1259830"/>
            <a:ext cx="2421943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784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Ivan Lucić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L'Hopitalovo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pravilo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Ivan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Soldo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82671"/>
            <a:ext cx="2493977" cy="3435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80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6DC91-6099-4B5A-98FF-B9A576B2A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7" r="4341" b="99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2BFFD5-490F-4B45-91F2-6B826FBAD4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63CAF24F-DD94-41F4-AB12-54C0DA6D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7786"/>
            <a:ext cx="8114537" cy="23742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. PROMOCIJA</a:t>
            </a:r>
            <a:b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b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sveučilišnih prvostupnika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matematike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,</a:t>
            </a:r>
            <a:b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s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veučilišnih prvostupnika matematike i računarstva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 i sveučilišnih magistara edukacije matematike i informatike</a:t>
            </a:r>
            <a:br>
              <a:rPr lang="en-US" sz="2800" dirty="0">
                <a:latin typeface="Arial Rounded MT Bold" panose="020F0704030504030204" pitchFamily="34" charset="0"/>
              </a:rPr>
            </a:br>
            <a:br>
              <a:rPr lang="en-US" sz="2800" dirty="0">
                <a:latin typeface="Arial Rounded MT Bold" panose="020F0704030504030204" pitchFamily="34" charset="0"/>
              </a:rPr>
            </a:b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2964673" y="4209741"/>
            <a:ext cx="2185190" cy="19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0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Ružica Martić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Orijentacije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grafova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s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najvećim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Wienerovim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indeksom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Snježana Majstorović Ergotić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948" y="1259830"/>
            <a:ext cx="2335601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68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67" y="4899170"/>
            <a:ext cx="3940267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Andrea Matasović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Rješavanje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problema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premještanja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kontejnera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pomoću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The Lowest Point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prioritetnog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pravila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Mateja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Đumić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69371"/>
            <a:ext cx="2493977" cy="3461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034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Mislav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Milinković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it-IT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Van </a:t>
            </a:r>
            <a:r>
              <a:rPr lang="it-IT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protokol</a:t>
            </a:r>
            <a:r>
              <a:rPr lang="it-IT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i </a:t>
            </a:r>
            <a:r>
              <a:rPr lang="it-IT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njegova</a:t>
            </a:r>
            <a:r>
              <a:rPr lang="it-IT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it-IT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primjena</a:t>
            </a:r>
            <a:r>
              <a:rPr lang="it-IT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it-IT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automobilima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Fakultetu elektrotehnike, računarstva i informacijskih tehnologija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51734"/>
            <a:ext cx="2493977" cy="309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365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Martina Muha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Sume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kvadrata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Mirela Jukić Bokun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707133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Hrvatski crveni križ,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97297"/>
            <a:ext cx="2493977" cy="3206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05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Robert Orlić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Harverdska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implementacija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floating-point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jedinice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za hack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računalo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30278"/>
            <a:ext cx="2493977" cy="3140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298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Osmanović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Involuta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evoluta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krivulje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Ljiljana Primorac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Gajčić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00354"/>
            <a:ext cx="2493977" cy="3399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800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Martina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Ostović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Vizualizacija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podataka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pomoću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InfluxDB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primjeru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podataka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iz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Tesla Wall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Connectora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Danijel Grahovac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Fakultetu elektrotehnike, računarstva i informacijskih tehnologija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36094"/>
            <a:ext cx="2493977" cy="3328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898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Lorana</a:t>
            </a:r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Panenić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Kvadratne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forme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sc. Ivan Matić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62514"/>
            <a:ext cx="2493977" cy="3275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118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Katarina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Pažur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Upotreba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interaktivnih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digitalnih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alata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diferencijalnom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računu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Ivana Kuzmanović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Ivičić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83015"/>
            <a:ext cx="2493977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6208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Ines Pejić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Upotreba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algoritama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strojnog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učenja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graf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bazi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filmovi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tv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emisije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Mateja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Đumić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227" y="1383015"/>
            <a:ext cx="2437043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5368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Anja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Balentović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Ravnoteža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žice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hr-HR" altLang="sr-Latn-RS" dirty="0"/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fi-FI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sc. Jelen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  <a:r>
              <a:rPr lang="fi-FI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 Janko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v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713" y="1259830"/>
            <a:ext cx="2434070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1206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Stjepan Perišin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Polinomi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dviju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varijabli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Mihaela Ribičić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Penava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255" y="1383015"/>
            <a:ext cx="2434986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6967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67" y="4899170"/>
            <a:ext cx="4005850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Stevan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Podunavac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Automatizacija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korištenja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opcija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strategijama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trgovanja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- Naked Call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strategija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trgovanja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Nenad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Šuvak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423" y="1383015"/>
            <a:ext cx="2422651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9533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Prljević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Bertrandove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krivulje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Ljiljana Primorac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Gajčić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99896"/>
            <a:ext cx="2493977" cy="3200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6931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Doris</a:t>
            </a:r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Prološčić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Problem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izbornih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jedinica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Kristian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 Sabo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06" y="1383015"/>
            <a:ext cx="2151685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746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Vanesa</a:t>
            </a:r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Prpić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Hermiteovi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polinomi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Mihaela Ribičić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Penava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93" y="1383015"/>
            <a:ext cx="2363511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8959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Lora Rajković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Kriptosustavi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s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javnim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ključem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Mirela Jukić Bokun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768" y="1383015"/>
            <a:ext cx="2381962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635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Krešimir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Sečan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Usporedba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klasičnih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algoritama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strojnog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učenja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neuronske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mreže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klasifikacijskim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problemima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Fakultetu elektrotehnike, računarstva i informacijskih tehnologija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37" y="1383015"/>
            <a:ext cx="2155622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184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Sara Skok Brkić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Familije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krivulja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plohi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Ljiljana Primorac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Gajčić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650884" y="5707133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Ništa neradi??</a:t>
            </a:r>
            <a:endParaRPr lang="pl-PL" sz="1600" dirty="0">
              <a:solidFill>
                <a:srgbClr val="4472C4"/>
              </a:solidFill>
              <a:latin typeface="Inter" panose="020B0502030000000004" pitchFamily="34" charset="0"/>
              <a:ea typeface="Inter" panose="020B0502030000000004" pitchFamily="34" charset="0"/>
              <a:cs typeface="Calibri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14893"/>
            <a:ext cx="2493977" cy="3170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637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Dominik Spajić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Alat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za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transformaciju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računalno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generiranih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alarma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statičku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web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stranicu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Ševerdija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501" y="1383015"/>
            <a:ext cx="2394495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545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Matej Spajić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Physically Based Skin rendering Using OpenGL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Ševerdija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Fakultetu elektrotehnike, računarstva i informacijskih tehnologija,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600" y="1383015"/>
            <a:ext cx="2308296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60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67" y="4899170"/>
            <a:ext cx="3940267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Barbara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Barunović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Nizovi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Dragana Jankov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Maširević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291696"/>
            <a:ext cx="2493977" cy="3417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987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Lucija-Katarina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Šanić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SVD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dekompozicije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kompresiju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slike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Kristian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 Sabo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20647"/>
            <a:ext cx="2493977" cy="3159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848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Marija Šeremet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Kriteriji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konvergencije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redova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realnih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brojeva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Ivana Kuzmanović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Ivičić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145" y="1383015"/>
            <a:ext cx="2419206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5759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Ines Šimunović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klaster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analize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segmentaciju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slike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Kristian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 Sabo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98" y="1383015"/>
            <a:ext cx="2455100" cy="3234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7100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Filip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Uranjek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SLAM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TurtleBot3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platformi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Fakultetu elektrotehnike, računarstva i informacijskih tehnologija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33021"/>
            <a:ext cx="2493977" cy="313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650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Ivana Vinković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nn-NO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Neke linearne metode redukcije dimenzije visokodimenzionalnih podataka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706491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Ništ neradi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224" y="1433021"/>
            <a:ext cx="2363048" cy="313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293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Antonio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Vukalović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Dijagonalna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Jordanova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forma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matrice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Dragana Jankov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Maširević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697255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nezaposlen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16" y="1433021"/>
            <a:ext cx="2313464" cy="313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685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Ivona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Zmiša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Matematičko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modeliranje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epidemiološkog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modela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Tomislav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Marošević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478114" y="5697255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OŠ Hugo Badalić u Slavonskom Brodu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74" y="1433021"/>
            <a:ext cx="2408549" cy="313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1520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Domagoj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Žiroš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Izrada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konverzacijskog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agenta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koristeći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Angular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Ševerdija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84022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Matematika i informatika 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613" y="1433021"/>
            <a:ext cx="2202271" cy="313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4406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Hrvoje Žohar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Predviđanje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kretanja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cijena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dionica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primjenom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LSTM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rekurentnih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neuronskih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mreža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Matijević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478114" y="5697255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BEL-Tel-u u Osijeku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556" y="1433021"/>
            <a:ext cx="2288385" cy="313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3696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83" y="4899170"/>
            <a:ext cx="4007652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Tomislav Vinković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61335" y="6508865"/>
            <a:ext cx="4502100" cy="274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600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Fakultetu elektrotehnike, računarstva i informacijskih tehnologija, Osijek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Optimizacija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generiranja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dinamičkih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mreža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kretanja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Unityu</a:t>
            </a:r>
            <a:endParaRPr lang="hr-HR" altLang="sr-Latn-RS" sz="2000" b="1" dirty="0">
              <a:solidFill>
                <a:srgbClr val="FF0000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Sveučilišni </a:t>
            </a:r>
            <a:r>
              <a:rPr lang="hr-HR" altLang="sr-Latn-RS" sz="2000" i="1" dirty="0" err="1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prvostupnik</a:t>
            </a: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(</a:t>
            </a:r>
            <a:r>
              <a:rPr lang="hr-HR" altLang="sr-Latn-RS" sz="2000" i="1" dirty="0" err="1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baccalaureus</a:t>
            </a: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 matematike i računarstva s velikom pohvalom – MAGNA CUM LAUDE</a:t>
            </a:r>
            <a:endParaRPr lang="en-US" altLang="sr-Latn-RS" i="1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sc. Domagoj Matijević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5" y="1464730"/>
            <a:ext cx="2355667" cy="307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97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Benko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Kroneckerov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produkt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matrica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>
                <a:latin typeface="Inter" panose="020B0502030000000004" pitchFamily="34" charset="0"/>
                <a:ea typeface="Inter" panose="020B0502030000000004" pitchFamily="34" charset="0"/>
              </a:rPr>
              <a:t>izv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Zoran Tomljanović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412910"/>
            <a:ext cx="2493977" cy="3174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486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Ivo Sušac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61335" y="6508865"/>
            <a:ext cx="4502100" cy="274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600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endParaRPr lang="pl-PL" sz="1600" dirty="0">
              <a:solidFill>
                <a:srgbClr val="4472C4"/>
              </a:solidFill>
              <a:latin typeface="Inter" panose="020B0502030000000004" pitchFamily="34" charset="0"/>
              <a:ea typeface="Inter" panose="020B0502030000000004" pitchFamily="34" charset="0"/>
              <a:cs typeface="Calibri Light"/>
            </a:endParaRPr>
          </a:p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Generative Pre-Trained Transformers: Architecture, Pre-Training and Fine-Tuning</a:t>
            </a:r>
            <a:endParaRPr lang="hr-HR" altLang="sr-Latn-RS" sz="2000" b="1" dirty="0">
              <a:solidFill>
                <a:srgbClr val="FF0000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Sveučilišni </a:t>
            </a:r>
            <a:r>
              <a:rPr lang="hr-HR" altLang="sr-Latn-RS" sz="2000" i="1" dirty="0" err="1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prvostupnik</a:t>
            </a: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(</a:t>
            </a:r>
            <a:r>
              <a:rPr lang="hr-HR" altLang="sr-Latn-RS" sz="2000" i="1" dirty="0" err="1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baccalaures</a:t>
            </a: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 matematike i računarstva s najvećom pohvalom – SUMMA CUM LAUDE</a:t>
            </a:r>
            <a:endParaRPr lang="en-US" altLang="sr-Latn-RS" i="1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sc. Domagoj Matijević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223" y="1271618"/>
            <a:ext cx="2303051" cy="3457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277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David Matej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Vnuk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61335" y="6508865"/>
            <a:ext cx="4502100" cy="2744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600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endParaRPr lang="pl-PL" sz="1600" dirty="0">
              <a:solidFill>
                <a:srgbClr val="4472C4"/>
              </a:solidFill>
              <a:latin typeface="Inter" panose="020B0502030000000004" pitchFamily="34" charset="0"/>
              <a:ea typeface="Inter" panose="020B0502030000000004" pitchFamily="34" charset="0"/>
              <a:cs typeface="Calibri Light"/>
            </a:endParaRPr>
          </a:p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Klasifikacija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objekata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humanoidnim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Nao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robotom</a:t>
            </a:r>
            <a:endParaRPr lang="hr-HR" altLang="sr-Latn-RS" sz="2000" b="1" dirty="0">
              <a:solidFill>
                <a:srgbClr val="FF0000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Sveučilišni </a:t>
            </a:r>
            <a:r>
              <a:rPr lang="hr-HR" altLang="sr-Latn-RS" sz="2000" i="1" dirty="0" err="1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prvostupnik</a:t>
            </a: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(</a:t>
            </a:r>
            <a:r>
              <a:rPr lang="hr-HR" altLang="sr-Latn-RS" sz="2000" i="1" dirty="0" err="1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baccalaures</a:t>
            </a:r>
            <a:r>
              <a:rPr lang="hr-HR" altLang="sr-Latn-RS" sz="2000" i="1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 matematike i računarstva s najvećom pohvalom – SUMMA CUM LAUDE</a:t>
            </a:r>
            <a:endParaRPr lang="en-US" altLang="sr-Latn-RS" i="1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izv. prof.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Zoran Tomljanović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5" y="1294340"/>
            <a:ext cx="2355667" cy="3412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274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6DC91-6099-4B5A-98FF-B9A576B2A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7" r="4341" b="99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2BFFD5-490F-4B45-91F2-6B826FBAD4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63CAF24F-DD94-41F4-AB12-54C0DA6D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7786"/>
            <a:ext cx="8114537" cy="23742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defRPr/>
            </a:pP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I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. PROMOCIJA</a:t>
            </a:r>
            <a:b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b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sveučilišnih prvostupnika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matematike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,</a:t>
            </a:r>
            <a:b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s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</a:rPr>
              <a:t>veučilišnih prvostupnika matematike i računarstva</a:t>
            </a:r>
            <a:r>
              <a:rPr lang="hr-HR" sz="2800" dirty="0">
                <a:latin typeface="Inter" panose="020B0502030000000004" pitchFamily="34" charset="0"/>
                <a:ea typeface="Inter" panose="020B0502030000000004" pitchFamily="34" charset="0"/>
              </a:rPr>
              <a:t> i sveučilišnih magistara edukacije matematike i informatike</a:t>
            </a:r>
            <a:br>
              <a:rPr lang="en-US" sz="2800" dirty="0">
                <a:latin typeface="Arial Rounded MT Bold" panose="020F0704030504030204" pitchFamily="34" charset="0"/>
              </a:rPr>
            </a:br>
            <a:br>
              <a:rPr lang="en-US" sz="2800" dirty="0">
                <a:latin typeface="Arial Rounded MT Bold" panose="020F0704030504030204" pitchFamily="34" charset="0"/>
              </a:rPr>
            </a:b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2964673" y="4209741"/>
            <a:ext cx="2185190" cy="19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2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A7A6DC91-6099-4B5A-98FF-B9A576B2A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283" b="34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Iva </a:t>
            </a:r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Butumović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Rješavanje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problema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premještanja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kontejnera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pomoću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Reshuffle Index with Look-Ahead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prioritetnog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pravila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mentorica: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Mateja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Đumić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99820"/>
            <a:ext cx="2493977" cy="3201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3561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Filip Cindrić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Algoritmi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u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teoriji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brojeva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prof. dr. sc. Ivan Matić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527499" y="5536277"/>
            <a:ext cx="555366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Sveučilišni diplomski studij Matematik</a:t>
            </a:r>
            <a:r>
              <a:rPr lang="en-US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a</a:t>
            </a:r>
            <a:r>
              <a:rPr lang="hr-HR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 i informatika </a:t>
            </a:r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Fakultet primijenjene matematike i informatike, Osijek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760" y="1311034"/>
            <a:ext cx="2493977" cy="3378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934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cxnSp>
        <p:nvCxnSpPr>
          <p:cNvPr id="8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Naslov 2">
            <a:extLst>
              <a:ext uri="{FF2B5EF4-FFF2-40B4-BE49-F238E27FC236}">
                <a16:creationId xmlns:a16="http://schemas.microsoft.com/office/drawing/2014/main" id="{041F415C-8068-479D-857A-B6A80E599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65" y="4899170"/>
            <a:ext cx="3799369" cy="9772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Fran</a:t>
            </a:r>
            <a:r>
              <a:rPr lang="hr-HR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Čolić</a:t>
            </a:r>
            <a:endParaRPr lang="en-US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6CCAF3F-01E5-43C3-AE7A-5DCBEF04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1504015"/>
            <a:ext cx="6483661" cy="3600000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indent="0">
              <a:buNone/>
            </a:pP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Holistički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pristup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interakciji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s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nao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robotom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: od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detekcije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zvuka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do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govorne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povratne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informacije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koristeći</a:t>
            </a:r>
            <a:r>
              <a:rPr lang="en-US" altLang="sr-Latn-RS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OPENAI </a:t>
            </a:r>
            <a:r>
              <a:rPr lang="en-US" altLang="sr-Latn-RS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tehnologiju</a:t>
            </a:r>
            <a:endParaRPr lang="hr-HR" altLang="sr-Latn-RS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0" indent="0">
              <a:buNone/>
            </a:pPr>
            <a:endParaRPr lang="en-US" altLang="sr-Latn-RS" dirty="0"/>
          </a:p>
          <a:p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mentor:</a:t>
            </a:r>
          </a:p>
          <a:p>
            <a:pPr lvl="1"/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doc. dr.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sc</a:t>
            </a:r>
            <a:r>
              <a:rPr lang="hr-HR" altLang="sr-Latn-RS" sz="2400" dirty="0">
                <a:latin typeface="Inter" panose="020B0502030000000004" pitchFamily="34" charset="0"/>
                <a:ea typeface="Inter" panose="020B0502030000000004" pitchFamily="34" charset="0"/>
              </a:rPr>
              <a:t>. Domagoj </a:t>
            </a:r>
            <a:r>
              <a:rPr lang="hr-HR" altLang="sr-Latn-RS" sz="2400" dirty="0" err="1">
                <a:latin typeface="Inter" panose="020B0502030000000004" pitchFamily="34" charset="0"/>
                <a:ea typeface="Inter" panose="020B0502030000000004" pitchFamily="34" charset="0"/>
              </a:rPr>
              <a:t>Ševerdija</a:t>
            </a:r>
            <a:endParaRPr lang="en-US" sz="18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B1316F-72C5-4F9C-A06A-AE8490FF66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7817" y="6554697"/>
            <a:ext cx="4455617" cy="228600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FAKULTET PRIMIJENJENE MATEMATIKE I INFORMATIKE| Sveučilište J. J. Strossmayera u Osijeku</a:t>
            </a:r>
          </a:p>
        </p:txBody>
      </p:sp>
      <p:sp>
        <p:nvSpPr>
          <p:cNvPr id="9" name="TekstniOkvir 3">
            <a:extLst>
              <a:ext uri="{FF2B5EF4-FFF2-40B4-BE49-F238E27FC236}">
                <a16:creationId xmlns:a16="http://schemas.microsoft.com/office/drawing/2014/main" id="{B484F71F-365A-44D1-83CC-A24118D15EFF}"/>
              </a:ext>
            </a:extLst>
          </p:cNvPr>
          <p:cNvSpPr txBox="1"/>
          <p:nvPr/>
        </p:nvSpPr>
        <p:spPr>
          <a:xfrm>
            <a:off x="5828722" y="5707133"/>
            <a:ext cx="5553666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>
                <a:solidFill>
                  <a:srgbClr val="4472C4"/>
                </a:solidFill>
                <a:latin typeface="Inter" panose="020B0502030000000004" pitchFamily="34" charset="0"/>
                <a:ea typeface="Inter" panose="020B0502030000000004" pitchFamily="34" charset="0"/>
                <a:cs typeface="Calibri Light"/>
              </a:rPr>
              <a:t>nezaposlen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7" y="5656482"/>
            <a:ext cx="576232" cy="4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EB22E-31FD-4953-B57C-50DAF87AB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lum bright="70000" contrast="-70000"/>
          </a:blip>
          <a:srcRect l="-8821" t="-980" r="-59" b="1603"/>
          <a:stretch/>
        </p:blipFill>
        <p:spPr>
          <a:xfrm flipH="1">
            <a:off x="9914021" y="217163"/>
            <a:ext cx="2074206" cy="1879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20A27-E3E1-41EC-88BB-FEAB3C0A2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76" y="1259830"/>
            <a:ext cx="2423544" cy="3481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8051281"/>
      </p:ext>
    </p:extLst>
  </p:cSld>
  <p:clrMapOvr>
    <a:masterClrMapping/>
  </p:clrMapOvr>
</p:sld>
</file>

<file path=ppt/theme/theme1.xml><?xml version="1.0" encoding="utf-8"?>
<a:theme xmlns:a="http://schemas.openxmlformats.org/drawingml/2006/main" name="Gradsk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9945</TotalTime>
  <Words>2736</Words>
  <Application>Microsoft Office PowerPoint</Application>
  <PresentationFormat>Widescreen</PresentationFormat>
  <Paragraphs>456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Arial Rounded MT Bold</vt:lpstr>
      <vt:lpstr>Calibri</vt:lpstr>
      <vt:lpstr>Calibri Light</vt:lpstr>
      <vt:lpstr>Inter</vt:lpstr>
      <vt:lpstr>Gradsko</vt:lpstr>
      <vt:lpstr>I. PROMOCIJA   sveučilišnih prvostupnika matematike,  sveučilišnih prvostupnika matematike i računarstva i sveučilišnih magistara edukacije matematike i informatike </vt:lpstr>
      <vt:lpstr>PowerPoint Presentation</vt:lpstr>
      <vt:lpstr>I. PROMOCIJA   sveučilišnih prvostupnika matematike,  sveučilišnih prvostupnika matematike i računarstva i sveučilišnih magistara edukacije matematike i informatike  </vt:lpstr>
      <vt:lpstr>Anja Balentović</vt:lpstr>
      <vt:lpstr>Barbara Barunović</vt:lpstr>
      <vt:lpstr>Ema Benko</vt:lpstr>
      <vt:lpstr>Iva Butumović</vt:lpstr>
      <vt:lpstr>Filip Cindrić</vt:lpstr>
      <vt:lpstr>Fran Čolić</vt:lpstr>
      <vt:lpstr>Matea Čučman</vt:lpstr>
      <vt:lpstr>Sara Garaj</vt:lpstr>
      <vt:lpstr>Kristina Gotal</vt:lpstr>
      <vt:lpstr>Petra Grbeš</vt:lpstr>
      <vt:lpstr>Mateo Hajduković</vt:lpstr>
      <vt:lpstr>Anita Hančić</vt:lpstr>
      <vt:lpstr>Lovro Hudeček</vt:lpstr>
      <vt:lpstr>Antonio Ištvanović</vt:lpstr>
      <vt:lpstr>Doris Jukić</vt:lpstr>
      <vt:lpstr>Jurica Jurčević</vt:lpstr>
      <vt:lpstr>Matej Jurec</vt:lpstr>
      <vt:lpstr>Katarina Jurić</vt:lpstr>
      <vt:lpstr>Karlo Kampić</vt:lpstr>
      <vt:lpstr>Stjepan Karajko</vt:lpstr>
      <vt:lpstr>Marko Klaić</vt:lpstr>
      <vt:lpstr>Stela Knežević</vt:lpstr>
      <vt:lpstr>Dora Kurtović</vt:lpstr>
      <vt:lpstr>Filip Kvesić</vt:lpstr>
      <vt:lpstr>Lidija Lombarović</vt:lpstr>
      <vt:lpstr>Ivan Lucić</vt:lpstr>
      <vt:lpstr>Ružica Martić</vt:lpstr>
      <vt:lpstr>Andrea Matasović</vt:lpstr>
      <vt:lpstr>Mislav Milinković</vt:lpstr>
      <vt:lpstr>Martina Muha</vt:lpstr>
      <vt:lpstr>Robert Orlić</vt:lpstr>
      <vt:lpstr>Tea Osmanović</vt:lpstr>
      <vt:lpstr>Martina Ostović</vt:lpstr>
      <vt:lpstr>Lorana Panenić</vt:lpstr>
      <vt:lpstr>Katarina Pažur</vt:lpstr>
      <vt:lpstr>Ines Pejić</vt:lpstr>
      <vt:lpstr>Stjepan Perišin</vt:lpstr>
      <vt:lpstr>Stevan Podunavac</vt:lpstr>
      <vt:lpstr>Ema Prljević</vt:lpstr>
      <vt:lpstr>Doris Prološčić</vt:lpstr>
      <vt:lpstr>Vanesa Prpić</vt:lpstr>
      <vt:lpstr>Lora Rajković</vt:lpstr>
      <vt:lpstr>Krešimir Sečan</vt:lpstr>
      <vt:lpstr>Sara Skok Brkić</vt:lpstr>
      <vt:lpstr>Dominik Spajić</vt:lpstr>
      <vt:lpstr>Matej Spajić</vt:lpstr>
      <vt:lpstr>Lucija-Katarina Šanić</vt:lpstr>
      <vt:lpstr>Marija Šeremet</vt:lpstr>
      <vt:lpstr>Ines Šimunović</vt:lpstr>
      <vt:lpstr>Filip Uranjek</vt:lpstr>
      <vt:lpstr>Ivana Vinković</vt:lpstr>
      <vt:lpstr>Antonio Vukalović</vt:lpstr>
      <vt:lpstr>Ivona Zmiša</vt:lpstr>
      <vt:lpstr>Domagoj Žiroš</vt:lpstr>
      <vt:lpstr>Hrvoje Žohar</vt:lpstr>
      <vt:lpstr>Tomislav Vinković</vt:lpstr>
      <vt:lpstr>Ivo Sušac</vt:lpstr>
      <vt:lpstr>David Matej Vnuk</vt:lpstr>
      <vt:lpstr>I. PROMOCIJA   sveučilišnih prvostupnika matematike,  sveučilišnih prvostupnika matematike i računarstva i sveučilišnih magistara edukacije matematike i informatike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Odjel za matematiku</dc:title>
  <dc:creator>Domagoj Ševerdija</dc:creator>
  <cp:lastModifiedBy>Jan Valenta</cp:lastModifiedBy>
  <cp:revision>329</cp:revision>
  <dcterms:created xsi:type="dcterms:W3CDTF">2017-09-01T08:06:18Z</dcterms:created>
  <dcterms:modified xsi:type="dcterms:W3CDTF">2025-03-06T10:41:54Z</dcterms:modified>
</cp:coreProperties>
</file>