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3" r:id="rId8"/>
    <p:sldId id="264" r:id="rId9"/>
    <p:sldId id="261" r:id="rId10"/>
    <p:sldId id="276" r:id="rId11"/>
    <p:sldId id="262" r:id="rId12"/>
    <p:sldId id="265" r:id="rId13"/>
    <p:sldId id="275" r:id="rId14"/>
    <p:sldId id="267" r:id="rId15"/>
    <p:sldId id="272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6" d="100"/>
          <a:sy n="66" d="100"/>
        </p:scale>
        <p:origin x="-12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F0CC7ED-2E86-475F-AEDA-024278BF74E9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541D-A4CB-4CB3-84B3-9101D93713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6176-7C09-4785-9933-BB2D6C80379E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9C42-D1EA-4310-8A9C-A8E86C3039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06B8-33C8-4A32-8E08-4C2BDD12B33F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278D-2693-4602-9D65-26D674068E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0910-8F05-4105-A9C5-4F93DD3D6646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0D54-697A-4F95-900D-528D75E08BE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024D7C3-8639-4A57-80F8-55BCAD7E358B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291A-06E9-4D82-A32C-D37D378ABE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5EBB0-BC45-432E-AA0B-52A3A7DCB60E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F19E-1EE8-4EEB-A4CE-D4B877BB30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F8CF-9919-406B-940E-145D44E3E99D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A8CD-E5CD-4C5A-A7CD-70F6343B15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7198-8925-4D25-B7D7-8FD0DDD95C73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2E08-DCF8-45E6-8A12-8FF1BDEBD6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D242-9563-4C24-90AC-0EA3ABD9015D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85F2-E981-403C-89A2-424A920400A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DEFB542-7DA6-451B-B3F3-5C656252D5E0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E1A1-E3EA-477E-9AFA-34620D1F26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6219647-212C-431B-9AFC-F1F77ABAAEAF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06CD-FBE6-4897-AB90-85B894AF61E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FE92065-F625-4D1B-A9A0-9234CB097B6B}" type="datetimeFigureOut">
              <a:rPr lang="hr-HR"/>
              <a:pPr>
                <a:defRPr/>
              </a:pPr>
              <a:t>13.1.2014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BF77B7B-B75C-4E32-9651-BD41A0BB05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9" r:id="rId4"/>
    <p:sldLayoutId id="2147483778" r:id="rId5"/>
    <p:sldLayoutId id="2147483777" r:id="rId6"/>
    <p:sldLayoutId id="2147483776" r:id="rId7"/>
    <p:sldLayoutId id="2147483783" r:id="rId8"/>
    <p:sldLayoutId id="2147483784" r:id="rId9"/>
    <p:sldLayoutId id="2147483775" r:id="rId10"/>
    <p:sldLayoutId id="21474837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2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Tunga" pitchFamily="2"/>
          <a:cs typeface="Tunga" pitchFamily="2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ng.hr/rjesenja/tehnologija/lotus-notesdomino%209.1.2014" TargetMode="External"/><Relationship Id="rId7" Type="http://schemas.openxmlformats.org/officeDocument/2006/relationships/hyperlink" Target="http://en.wikipedia.org/wiki/IBM_Notes" TargetMode="External"/><Relationship Id="rId2" Type="http://schemas.openxmlformats.org/officeDocument/2006/relationships/hyperlink" Target="http://www.croz.net/razvoj-aplikacija-u-lotus-okruzenj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exchange/2010/hr/hr/notes.aspx%209.1.2014" TargetMode="External"/><Relationship Id="rId5" Type="http://schemas.openxmlformats.org/officeDocument/2006/relationships/hyperlink" Target="http://community.spiceworks.com/product/1431-ibm-lotus-notes" TargetMode="External"/><Relationship Id="rId4" Type="http://schemas.openxmlformats.org/officeDocument/2006/relationships/hyperlink" Target="http://www.bug.hr/mreza/tekst/ibm-lotus-notes--domino-7/70841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38" y="4652963"/>
            <a:ext cx="4257675" cy="129698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Ana Hlatki, 1078, G1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Kristina Lozina, 1117, G1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38" y="1844675"/>
            <a:ext cx="5080000" cy="13001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6000" b="1" dirty="0" smtClean="0">
                <a:ea typeface="+mj-ea"/>
              </a:rPr>
              <a:t>Lotus notes</a:t>
            </a:r>
            <a:endParaRPr lang="hr-HR" sz="6000" b="1" dirty="0"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hr-HR" sz="3100" smtClean="0"/>
              <a:t>Sastoji se od tri čimbenika: </a:t>
            </a:r>
          </a:p>
          <a:p>
            <a:pPr eaLnBrk="1" hangingPunct="1"/>
            <a:r>
              <a:rPr lang="hr-HR" sz="3100" smtClean="0"/>
              <a:t>Komunikacije – putem mailova </a:t>
            </a:r>
          </a:p>
          <a:p>
            <a:pPr eaLnBrk="1" hangingPunct="1"/>
            <a:r>
              <a:rPr lang="hr-HR" sz="3100" smtClean="0"/>
              <a:t>Suradnje - razmjena ideja i baza podataka koje će koristiti i na   kojima će raditi više  ljudi  </a:t>
            </a:r>
          </a:p>
          <a:p>
            <a:pPr eaLnBrk="1" hangingPunct="1"/>
            <a:r>
              <a:rPr lang="hr-HR" sz="3100" smtClean="0"/>
              <a:t>Koordinacije – obrada poslovnih poslovnih procesa pomoću tehnologije </a:t>
            </a:r>
            <a:endParaRPr lang="hr-HR" sz="3100" smtClean="0">
              <a:cs typeface="Arial" charset="0"/>
            </a:endParaRPr>
          </a:p>
          <a:p>
            <a:pPr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hr-HR" b="1" smtClean="0"/>
              <a:t>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628775"/>
            <a:ext cx="8594725" cy="4606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r-HR" sz="2800" smtClean="0">
                <a:cs typeface="Arial" charset="0"/>
              </a:rPr>
              <a:t>Termin koji se koristi za opisivanje zadataka, proceduralnih koraka, alata koji se koriste u rješavanju zadataka, tumačenju uloga pojedinaca ili organizacije</a:t>
            </a:r>
          </a:p>
          <a:p>
            <a:pPr eaLnBrk="1" hangingPunct="1">
              <a:defRPr/>
            </a:pPr>
            <a:r>
              <a:rPr lang="hr-HR" sz="2800" smtClean="0">
                <a:cs typeface="Arial" charset="0"/>
              </a:rPr>
              <a:t>Tri sastavnice procesa: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r-HR" sz="2800" smtClean="0">
                <a:cs typeface="Arial" charset="0"/>
              </a:rPr>
              <a:t>   -&gt; pravila (kako?)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r-HR" sz="2800" smtClean="0">
                <a:cs typeface="Arial" charset="0"/>
              </a:rPr>
              <a:t>   -&gt; uloge (tko?)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r-HR" sz="2800" smtClean="0">
                <a:cs typeface="Arial" charset="0"/>
              </a:rPr>
              <a:t>   -&gt; tijekove (kada?)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hr-HR" b="1" smtClean="0"/>
              <a:t>Primjena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700213"/>
            <a:ext cx="8594725" cy="45354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r-HR" sz="2800" smtClean="0"/>
              <a:t>Upravljanje tijekom poslovnih aktivnosti (Workflow)</a:t>
            </a:r>
          </a:p>
          <a:p>
            <a:pPr eaLnBrk="1" hangingPunct="1">
              <a:defRPr/>
            </a:pPr>
            <a:r>
              <a:rPr lang="hr-HR" sz="2800" smtClean="0"/>
              <a:t>Kontrola tijeka dokumenata</a:t>
            </a:r>
          </a:p>
          <a:p>
            <a:pPr eaLnBrk="1" hangingPunct="1">
              <a:defRPr/>
            </a:pPr>
            <a:r>
              <a:rPr lang="hr-HR" sz="2800" smtClean="0"/>
              <a:t>Praćenje i analiza potreba kupaca</a:t>
            </a:r>
          </a:p>
          <a:p>
            <a:pPr eaLnBrk="1" hangingPunct="1">
              <a:defRPr/>
            </a:pPr>
            <a:r>
              <a:rPr lang="hr-HR" sz="2800" smtClean="0"/>
              <a:t>Planiranje i praćenje izvršenja radnih zadataka</a:t>
            </a:r>
          </a:p>
          <a:p>
            <a:pPr eaLnBrk="1" hangingPunct="1">
              <a:defRPr/>
            </a:pPr>
            <a:r>
              <a:rPr lang="hr-HR" sz="2800" smtClean="0"/>
              <a:t>Organiziranje i pretraživanje informacija</a:t>
            </a:r>
          </a:p>
          <a:p>
            <a:pPr eaLnBrk="1" hangingPunct="1">
              <a:defRPr/>
            </a:pPr>
            <a:r>
              <a:rPr lang="hr-HR" sz="2800" smtClean="0"/>
              <a:t>Elektronička pošta (E-mail)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hr-HR" b="1" smtClean="0"/>
              <a:t>Nedostaci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76225" y="1773238"/>
            <a:ext cx="8591550" cy="44561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r-HR" sz="2800" smtClean="0"/>
              <a:t>Nije relacijska baza podataka</a:t>
            </a:r>
          </a:p>
          <a:p>
            <a:pPr eaLnBrk="1" hangingPunct="1">
              <a:defRPr/>
            </a:pPr>
            <a:r>
              <a:rPr lang="hr-HR" sz="2800" smtClean="0"/>
              <a:t>Nije moguće manipuliranje velikim količinama podataka</a:t>
            </a:r>
          </a:p>
          <a:p>
            <a:pPr eaLnBrk="1" hangingPunct="1">
              <a:defRPr/>
            </a:pPr>
            <a:r>
              <a:rPr lang="hr-HR" sz="2800" smtClean="0"/>
              <a:t>Moguće je pratiti promjene u dokumentima, ali nije ih moguće poništiti</a:t>
            </a:r>
          </a:p>
          <a:p>
            <a:pPr eaLnBrk="1" hangingPunct="1">
              <a:defRPr/>
            </a:pPr>
            <a:r>
              <a:rPr lang="hr-HR" sz="2800" smtClean="0"/>
              <a:t>Cijena ($130)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3" descr="slika2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8401050" cy="59769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347usm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186737" cy="59737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2" descr="weekview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348662" cy="60483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hr-HR" b="1" smtClean="0"/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700213"/>
            <a:ext cx="8594725" cy="45354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hr-HR" sz="2400" smtClean="0"/>
              <a:t>   Lotus Notes je idealan paket za sve veće tvrtke kao i za državne sustave, osiguravajuće kuće, banke i ostale organizacije koje rade s velikim brojem informacija i raznih podataka. </a:t>
            </a:r>
          </a:p>
          <a:p>
            <a:pPr>
              <a:buFont typeface="Arial" charset="0"/>
              <a:buNone/>
            </a:pPr>
            <a:r>
              <a:rPr lang="hr-HR" sz="2400" smtClean="0"/>
              <a:t>   Uzmemo li u obzir odličnu organizaciju datoteka u Lotusu i brzo i lako dohvaćanje dokumenata, jasno nam je da je ušteda na samom papiru i vremenu u kojem bismo tražili iste velika. Te prednosti ostavljaju dovoljno vremena korisnicima da se koncentriraju na ostale zadatke, te budu produktivniji u njima. Cijena paketa prihvatljiva je za takve organizacije, dok je za pojedince kojima je slanje mailova primarno i dalje isplativije koristiti usluge Gmail-a, Outlook-a i sl.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hr-HR" b="1" smtClean="0"/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274638" y="1298575"/>
            <a:ext cx="8594725" cy="49371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z="2400" smtClean="0"/>
              <a:t>1. </a:t>
            </a:r>
            <a:r>
              <a:rPr lang="hr-HR" sz="2400" smtClean="0">
                <a:hlinkClick r:id="rId2"/>
              </a:rPr>
              <a:t>http://www.croz.net/razvoj-aplikacija-u-lotus-okruzenju</a:t>
            </a:r>
            <a:r>
              <a:rPr lang="hr-HR" sz="2400" smtClean="0"/>
              <a:t> 9.1.2014.</a:t>
            </a:r>
          </a:p>
          <a:p>
            <a:pPr eaLnBrk="1" hangingPunct="1"/>
            <a:r>
              <a:rPr lang="hr-HR" sz="2400" smtClean="0"/>
              <a:t>2. </a:t>
            </a:r>
            <a:r>
              <a:rPr lang="hr-HR" sz="2400" smtClean="0">
                <a:hlinkClick r:id="rId3"/>
              </a:rPr>
              <a:t>http://www.swing.hr/rjesenja/tehnologija/lotus-notesdomino 9.1.2014</a:t>
            </a:r>
            <a:r>
              <a:rPr lang="hr-HR" sz="2400" smtClean="0"/>
              <a:t> 9.1.2014.</a:t>
            </a:r>
          </a:p>
          <a:p>
            <a:r>
              <a:rPr lang="hr-HR" sz="2400" smtClean="0"/>
              <a:t>3. </a:t>
            </a:r>
            <a:r>
              <a:rPr lang="hr-HR" sz="2400" smtClean="0">
                <a:hlinkClick r:id="rId4"/>
              </a:rPr>
              <a:t>http://www.bug.hr/mreza/tekst/ibm-lotus-notes--domino-7/70841.aspx</a:t>
            </a:r>
            <a:r>
              <a:rPr lang="hr-HR" sz="2400" smtClean="0"/>
              <a:t> 9.1.2014.</a:t>
            </a:r>
          </a:p>
          <a:p>
            <a:r>
              <a:rPr lang="hr-HR" sz="2400" smtClean="0"/>
              <a:t>4. </a:t>
            </a:r>
            <a:r>
              <a:rPr lang="hr-HR" sz="2400" smtClean="0">
                <a:hlinkClick r:id="rId5"/>
              </a:rPr>
              <a:t>http://community.spiceworks.com/product/1431-ibm-lotus-notes</a:t>
            </a:r>
            <a:r>
              <a:rPr lang="hr-HR" sz="2400" smtClean="0"/>
              <a:t> 11.1.2014.</a:t>
            </a:r>
          </a:p>
          <a:p>
            <a:r>
              <a:rPr lang="hr-HR" sz="2400" smtClean="0"/>
              <a:t>5. </a:t>
            </a:r>
            <a:r>
              <a:rPr lang="hr-HR" sz="2400" smtClean="0">
                <a:hlinkClick r:id="rId6"/>
              </a:rPr>
              <a:t>http://www.microsoft.com/exchange/2010/hr/hr/notes.aspx 9.1.2014</a:t>
            </a:r>
            <a:r>
              <a:rPr lang="hr-HR" sz="2400" smtClean="0"/>
              <a:t> 9.1.2014.</a:t>
            </a:r>
          </a:p>
          <a:p>
            <a:r>
              <a:rPr lang="hr-HR" sz="2400" smtClean="0"/>
              <a:t>6. </a:t>
            </a:r>
            <a:r>
              <a:rPr lang="hr-HR" sz="2400" smtClean="0">
                <a:hlinkClick r:id="rId7"/>
              </a:rPr>
              <a:t>http://en.wikipedia.org/wiki/IBM_Notes</a:t>
            </a:r>
            <a:r>
              <a:rPr lang="hr-HR" sz="2400" smtClean="0"/>
              <a:t> 9.1.2014.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hr-HR" b="1" smtClean="0"/>
              <a:t>Što je Lotus Notes?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850" y="1844675"/>
            <a:ext cx="8496300" cy="47529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hr-HR" sz="2800" smtClean="0">
                <a:solidFill>
                  <a:srgbClr val="361A16"/>
                </a:solidFill>
              </a:rPr>
              <a:t>Programski paket za koordiniranje timskog rada, povezivanje odjela i poslovnica, te organiziranje baze svih vrsta informacija </a:t>
            </a:r>
          </a:p>
          <a:p>
            <a:pPr eaLnBrk="1" hangingPunct="1">
              <a:defRPr/>
            </a:pPr>
            <a:r>
              <a:rPr lang="hr-HR" sz="2800" smtClean="0">
                <a:solidFill>
                  <a:srgbClr val="361A16"/>
                </a:solidFill>
              </a:rPr>
              <a:t>Softver koji osigurava točnost i kvalitetu svakodnevnih radnih zadataka</a:t>
            </a:r>
          </a:p>
          <a:p>
            <a:pPr eaLnBrk="1" hangingPunct="1">
              <a:defRPr/>
            </a:pPr>
            <a:r>
              <a:rPr lang="hr-HR" sz="2800" smtClean="0"/>
              <a:t>Osigurava brz protok informacija, komunikaciju među korisnicima, dijeljenje dokumenata</a:t>
            </a:r>
            <a:endParaRPr lang="hr-HR" sz="2800" smtClean="0">
              <a:solidFill>
                <a:srgbClr val="361A16"/>
              </a:solidFill>
            </a:endParaRPr>
          </a:p>
          <a:p>
            <a:pPr eaLnBrk="1" hangingPunct="1">
              <a:defRPr/>
            </a:pPr>
            <a:r>
              <a:rPr lang="hr-HR" sz="2800" smtClean="0">
                <a:solidFill>
                  <a:srgbClr val="361A16"/>
                </a:solidFill>
                <a:cs typeface="Arial" charset="0"/>
              </a:rPr>
              <a:t>E-mail server</a:t>
            </a:r>
          </a:p>
          <a:p>
            <a:pPr eaLnBrk="1" hangingPunct="1">
              <a:defRPr/>
            </a:pPr>
            <a:r>
              <a:rPr lang="hr-HR" sz="2800" smtClean="0">
                <a:solidFill>
                  <a:srgbClr val="361A16"/>
                </a:solidFill>
              </a:rPr>
              <a:t>Korisnici su velike multinacionalne tvrtke</a:t>
            </a:r>
          </a:p>
          <a:p>
            <a:pPr eaLnBrk="1" hangingPunct="1">
              <a:defRPr/>
            </a:pPr>
            <a:endParaRPr lang="hr-HR" sz="2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hr-HR" b="1" smtClean="0"/>
              <a:t>Povijest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850" y="2133600"/>
            <a:ext cx="5111750" cy="37433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b="1" dirty="0" smtClean="0"/>
              <a:t>Ray Ozzie </a:t>
            </a:r>
            <a:r>
              <a:rPr lang="hr-HR" sz="2800" dirty="0" smtClean="0"/>
              <a:t>– </a:t>
            </a:r>
            <a:r>
              <a:rPr lang="hr-HR" sz="2800" dirty="0"/>
              <a:t>''otac''</a:t>
            </a:r>
            <a:r>
              <a:rPr lang="hr-HR" sz="2800" dirty="0" smtClean="0"/>
              <a:t> Lotus Notes-a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 smtClean="0"/>
              <a:t>Prva verzija se pojavila 1989., a prodano je više od 35 000 licenci</a:t>
            </a:r>
          </a:p>
        </p:txBody>
      </p:sp>
      <p:pic>
        <p:nvPicPr>
          <p:cNvPr id="15363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628775"/>
            <a:ext cx="2876550" cy="43227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hr-HR" b="1" smtClean="0"/>
              <a:t>Prva verzija Lotus Notes-a</a:t>
            </a:r>
          </a:p>
        </p:txBody>
      </p:sp>
      <p:pic>
        <p:nvPicPr>
          <p:cNvPr id="4" name="Picture 4" descr="Release 1.0 scree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881937" cy="4895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825" y="692150"/>
            <a:ext cx="8596313" cy="5327650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1995. tvrtku Lotus kupuje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IBM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Popularnost 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Interneta postajala je sve veća, što je zahtijevalo daljnje 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unaprijeđenje i proširivanje postojećih funkcija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1996. Lotus je izdao dodatak Domino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Serverski dio – Lotus Domino, klijentski dio – Lotus Notes</a:t>
            </a:r>
          </a:p>
        </p:txBody>
      </p:sp>
      <p:pic>
        <p:nvPicPr>
          <p:cNvPr id="17410" name="Picture 2" descr="C:\Users\klozina\Desktop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141663"/>
            <a:ext cx="2855912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05150" y="6165850"/>
            <a:ext cx="28559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Logo Lotus Notes-a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hr-HR" sz="3200" smtClean="0"/>
              <a:t/>
            </a:r>
            <a:br>
              <a:rPr lang="hr-HR" sz="3200" smtClean="0"/>
            </a:br>
            <a:r>
              <a:rPr lang="hr-HR" sz="3200" b="1" smtClean="0"/>
              <a:t>Posljednja verzija: Lotus Notes </a:t>
            </a:r>
            <a:r>
              <a:rPr lang="hr-HR" sz="3200" b="1" smtClean="0">
                <a:latin typeface="Arial" charset="0"/>
              </a:rPr>
              <a:t>9</a:t>
            </a:r>
          </a:p>
        </p:txBody>
      </p:sp>
      <p:pic>
        <p:nvPicPr>
          <p:cNvPr id="18434" name="Picture 4" descr="imglotus not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12875"/>
            <a:ext cx="691197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 eaLnBrk="1" hangingPunct="1"/>
            <a:r>
              <a:rPr lang="hr-HR" b="1" smtClean="0"/>
              <a:t>Karakteristike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628775"/>
            <a:ext cx="8594725" cy="4606925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altLang="x-none" sz="2800" dirty="0" smtClean="0">
                <a:sym typeface="Wingdings" pitchFamily="2" charset="2"/>
              </a:rPr>
              <a:t>Namijenjen je grupnom radu – slanje mailova</a:t>
            </a:r>
            <a:endParaRPr lang="hr-HR" altLang="x-none" sz="2800" dirty="0">
              <a:sym typeface="Wingdings" pitchFamily="2" charset="2"/>
            </a:endParaRPr>
          </a:p>
          <a:p>
            <a:pPr indent="-173736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altLang="x-none" sz="2800" dirty="0" smtClean="0">
                <a:sym typeface="Wingdings" pitchFamily="2" charset="2"/>
              </a:rPr>
              <a:t>Direktan razgovor, tematske diskusije, pretraživač, kalendar, podsjetnik</a:t>
            </a:r>
            <a:endParaRPr lang="hr-HR" altLang="x-none" sz="2800" dirty="0">
              <a:sym typeface="Wingdings" pitchFamily="2" charset="2"/>
            </a:endParaRPr>
          </a:p>
          <a:p>
            <a:pPr indent="-173736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altLang="x-none" sz="2800" dirty="0" smtClean="0">
                <a:sym typeface="Wingdings" pitchFamily="2" charset="2"/>
              </a:rPr>
              <a:t>Prikupljanje i organiziranje informacija, vođenje i praćenje projekata, pohranjivanje i upravljanje dokumentima</a:t>
            </a:r>
          </a:p>
          <a:p>
            <a:pPr indent="-173736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altLang="x-none" sz="2800" dirty="0" smtClean="0">
                <a:sym typeface="Wingdings" pitchFamily="2" charset="2"/>
              </a:rPr>
              <a:t>Može se instalirati i na drugim operacijskim sustavima (Unix, Linux, OS/2, Mac)</a:t>
            </a:r>
          </a:p>
          <a:p>
            <a:pPr indent="-173736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r-HR" altLang="x-none" sz="2800" dirty="0" smtClean="0">
                <a:sym typeface="Wingdings" pitchFamily="2" charset="2"/>
              </a:rPr>
              <a:t>Brzo pretraživanje tekstova, lako umetanje drugih dokumenata i linkova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96938"/>
          </a:xfrm>
        </p:spPr>
        <p:txBody>
          <a:bodyPr/>
          <a:lstStyle/>
          <a:p>
            <a:pPr algn="ctr" eaLnBrk="1" hangingPunct="1"/>
            <a:r>
              <a:rPr lang="hr-HR" b="1" smtClean="0"/>
              <a:t>Sigurnost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825" y="1196975"/>
            <a:ext cx="8713788" cy="5400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800" smtClean="0"/>
              <a:t>Jamči sigurnost svojim korisnicima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smtClean="0">
                <a:cs typeface="Arial" charset="0"/>
              </a:rPr>
              <a:t>Dokumente koje ne smijete vidjeti za vas neće biti niti prikazani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smtClean="0">
                <a:cs typeface="Arial" charset="0"/>
              </a:rPr>
              <a:t>Sigurnosne provjere se provode na više načina: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800" smtClean="0"/>
              <a:t>   -&gt; Provjera identiteta korisnika/servera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r-HR" sz="2800" smtClean="0"/>
              <a:t>   -&gt; Prava pristupa </a:t>
            </a:r>
          </a:p>
          <a:p>
            <a:pPr marL="742950" lvl="1" indent="-285750" eaLnBrk="1" hangingPunct="1">
              <a:defRPr/>
            </a:pPr>
            <a:r>
              <a:rPr lang="hr-HR" sz="2800" smtClean="0"/>
              <a:t>pristup poslužitelju</a:t>
            </a:r>
          </a:p>
          <a:p>
            <a:pPr marL="742950" lvl="1" indent="-285750" eaLnBrk="1" hangingPunct="1">
              <a:defRPr/>
            </a:pPr>
            <a:r>
              <a:rPr lang="hr-HR" sz="2800" smtClean="0"/>
              <a:t>pristup bazi</a:t>
            </a:r>
          </a:p>
          <a:p>
            <a:pPr marL="742950" lvl="1" indent="-285750" eaLnBrk="1" hangingPunct="1">
              <a:defRPr/>
            </a:pPr>
            <a:r>
              <a:rPr lang="hr-HR" sz="2800" smtClean="0"/>
              <a:t>pristup pregledu</a:t>
            </a:r>
          </a:p>
          <a:p>
            <a:pPr marL="742950" lvl="1" indent="-285750" eaLnBrk="1" hangingPunct="1">
              <a:defRPr/>
            </a:pPr>
            <a:r>
              <a:rPr lang="hr-HR" sz="2800" smtClean="0"/>
              <a:t>pristup dokumentu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r-HR" sz="2800" smtClean="0"/>
              <a:t>   -&gt; Pristup polju u dokumentu </a:t>
            </a:r>
            <a:endParaRPr lang="hr-HR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sz="2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96938"/>
          </a:xfrm>
        </p:spPr>
        <p:txBody>
          <a:bodyPr/>
          <a:lstStyle/>
          <a:p>
            <a:pPr algn="ctr" eaLnBrk="1" hangingPunct="1"/>
            <a:r>
              <a:rPr lang="hr-HR" b="1" smtClean="0"/>
              <a:t>Groupware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0825" y="1628775"/>
            <a:ext cx="8642350" cy="46085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sz="2800" smtClean="0"/>
              <a:t>Izraz ''groupware'' prvi je upotrijebio Johnson-Lenz 1978. godine</a:t>
            </a:r>
          </a:p>
          <a:p>
            <a:pPr eaLnBrk="1" hangingPunct="1"/>
            <a:r>
              <a:rPr lang="hr-HR" sz="2800" smtClean="0"/>
              <a:t>Programski proizvodi koji poboljšavaju komunikaciju i suradnju unutar organizacije</a:t>
            </a:r>
          </a:p>
          <a:p>
            <a:pPr eaLnBrk="1" hangingPunct="1"/>
            <a:r>
              <a:rPr lang="hr-HR" sz="2800" smtClean="0">
                <a:cs typeface="Arial" charset="0"/>
              </a:rPr>
              <a:t>Definicija po Englebartu: "Groupware je suradnja pomognuta računalom koja povećava produktivnost ili funkcionalnost međuljudskih procesa“, 1988.</a:t>
            </a:r>
            <a:endParaRPr lang="hr-HR" sz="280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317</TotalTime>
  <Words>486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Candara</vt:lpstr>
      <vt:lpstr>Tunga</vt:lpstr>
      <vt:lpstr>Tahoma</vt:lpstr>
      <vt:lpstr>Calibri</vt:lpstr>
      <vt:lpstr>Wingdings</vt:lpstr>
      <vt:lpstr>Soho</vt:lpstr>
      <vt:lpstr>Soho</vt:lpstr>
      <vt:lpstr>Soho</vt:lpstr>
      <vt:lpstr>Soho</vt:lpstr>
      <vt:lpstr>Soho</vt:lpstr>
      <vt:lpstr>Soho</vt:lpstr>
      <vt:lpstr>LOTUS NOTES</vt:lpstr>
      <vt:lpstr>Što je Lotus Notes?</vt:lpstr>
      <vt:lpstr>Povijest</vt:lpstr>
      <vt:lpstr>Prva verzija Lotus Notes-a</vt:lpstr>
      <vt:lpstr>Slide 5</vt:lpstr>
      <vt:lpstr> Posljednja verzija: Lotus Notes 9</vt:lpstr>
      <vt:lpstr>Karakteristike</vt:lpstr>
      <vt:lpstr>Sigurnost</vt:lpstr>
      <vt:lpstr>Groupware</vt:lpstr>
      <vt:lpstr>Slide 10</vt:lpstr>
      <vt:lpstr>Workflow</vt:lpstr>
      <vt:lpstr>Primjena</vt:lpstr>
      <vt:lpstr>Nedostaci</vt:lpstr>
      <vt:lpstr>Slide 14</vt:lpstr>
      <vt:lpstr>Slide 15</vt:lpstr>
      <vt:lpstr>Slide 16</vt:lpstr>
      <vt:lpstr>Zaključak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Lotus notes</dc:title>
  <dc:creator>klozina</dc:creator>
  <cp:lastModifiedBy>Kristina</cp:lastModifiedBy>
  <cp:revision>29</cp:revision>
  <dcterms:created xsi:type="dcterms:W3CDTF">2014-01-08T06:53:59Z</dcterms:created>
  <dcterms:modified xsi:type="dcterms:W3CDTF">2014-01-13T10:48:34Z</dcterms:modified>
</cp:coreProperties>
</file>