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1697-F90A-4E1E-AED6-B0F9B0F74255}" type="datetimeFigureOut">
              <a:rPr lang="hr-HR" smtClean="0"/>
              <a:pPr/>
              <a:t>22.1.2014.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8A22-94A6-4D28-9072-9E316CBF18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1697-F90A-4E1E-AED6-B0F9B0F74255}" type="datetimeFigureOut">
              <a:rPr lang="hr-HR" smtClean="0"/>
              <a:pPr/>
              <a:t>22.1.2014.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8A22-94A6-4D28-9072-9E316CBF18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1697-F90A-4E1E-AED6-B0F9B0F74255}" type="datetimeFigureOut">
              <a:rPr lang="hr-HR" smtClean="0"/>
              <a:pPr/>
              <a:t>22.1.2014.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8A22-94A6-4D28-9072-9E316CBF18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1697-F90A-4E1E-AED6-B0F9B0F74255}" type="datetimeFigureOut">
              <a:rPr lang="hr-HR" smtClean="0"/>
              <a:pPr/>
              <a:t>22.1.2014.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8A22-94A6-4D28-9072-9E316CBF18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1697-F90A-4E1E-AED6-B0F9B0F74255}" type="datetimeFigureOut">
              <a:rPr lang="hr-HR" smtClean="0"/>
              <a:pPr/>
              <a:t>22.1.2014.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8A22-94A6-4D28-9072-9E316CBF18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1697-F90A-4E1E-AED6-B0F9B0F74255}" type="datetimeFigureOut">
              <a:rPr lang="hr-HR" smtClean="0"/>
              <a:pPr/>
              <a:t>22.1.2014.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8A22-94A6-4D28-9072-9E316CBF18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1697-F90A-4E1E-AED6-B0F9B0F74255}" type="datetimeFigureOut">
              <a:rPr lang="hr-HR" smtClean="0"/>
              <a:pPr/>
              <a:t>22.1.2014.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8A22-94A6-4D28-9072-9E316CBF18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1697-F90A-4E1E-AED6-B0F9B0F74255}" type="datetimeFigureOut">
              <a:rPr lang="hr-HR" smtClean="0"/>
              <a:pPr/>
              <a:t>22.1.2014.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8A22-94A6-4D28-9072-9E316CBF18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1697-F90A-4E1E-AED6-B0F9B0F74255}" type="datetimeFigureOut">
              <a:rPr lang="hr-HR" smtClean="0"/>
              <a:pPr/>
              <a:t>22.1.2014.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8A22-94A6-4D28-9072-9E316CBF18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1697-F90A-4E1E-AED6-B0F9B0F74255}" type="datetimeFigureOut">
              <a:rPr lang="hr-HR" smtClean="0"/>
              <a:pPr/>
              <a:t>22.1.2014.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8A22-94A6-4D28-9072-9E316CBF18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1697-F90A-4E1E-AED6-B0F9B0F74255}" type="datetimeFigureOut">
              <a:rPr lang="hr-HR" smtClean="0"/>
              <a:pPr/>
              <a:t>22.1.2014.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8A22-94A6-4D28-9072-9E316CBF18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1697-F90A-4E1E-AED6-B0F9B0F74255}" type="datetimeFigureOut">
              <a:rPr lang="hr-HR" smtClean="0"/>
              <a:pPr/>
              <a:t>22.1.2014.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58A22-94A6-4D28-9072-9E316CBF188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5"/>
            <a:ext cx="3312368" cy="3888432"/>
          </a:xfrm>
        </p:spPr>
        <p:txBody>
          <a:bodyPr>
            <a:normAutofit/>
          </a:bodyPr>
          <a:lstStyle/>
          <a:p>
            <a:r>
              <a:rPr lang="hr-HR" sz="6600" dirty="0" smtClean="0"/>
              <a:t>MOBILNI URED</a:t>
            </a:r>
            <a:endParaRPr lang="hr-HR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55568" y="5921896"/>
            <a:ext cx="3888432" cy="936104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>
                <a:solidFill>
                  <a:schemeClr val="tx1"/>
                </a:solidFill>
              </a:rPr>
              <a:t>Ivana Ćosić, 1079, grupa A</a:t>
            </a:r>
          </a:p>
          <a:p>
            <a:pPr algn="l"/>
            <a:r>
              <a:rPr lang="hr-HR" sz="2400" dirty="0" smtClean="0">
                <a:solidFill>
                  <a:schemeClr val="tx1"/>
                </a:solidFill>
              </a:rPr>
              <a:t>Marina Matić, 1076, grupa A</a:t>
            </a:r>
            <a:endParaRPr lang="hr-HR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1.SLAJ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87206">
            <a:off x="4742358" y="3075523"/>
            <a:ext cx="3713957" cy="2512383"/>
          </a:xfrm>
          <a:prstGeom prst="rect">
            <a:avLst/>
          </a:prstGeom>
        </p:spPr>
      </p:pic>
      <p:pic>
        <p:nvPicPr>
          <p:cNvPr id="8" name="Picture 7" descr="1.SLAJD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8640"/>
            <a:ext cx="3744416" cy="249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2232248" cy="3024336"/>
          </a:xfrm>
        </p:spPr>
        <p:txBody>
          <a:bodyPr>
            <a:normAutofit/>
          </a:bodyPr>
          <a:lstStyle/>
          <a:p>
            <a:r>
              <a:rPr lang="hr-HR" sz="2600" dirty="0"/>
              <a:t>pokrivenost EDGE/UMTS signalom HT-a</a:t>
            </a:r>
          </a:p>
        </p:txBody>
      </p:sp>
      <p:pic>
        <p:nvPicPr>
          <p:cNvPr id="4" name="Content Placeholder 3" descr="um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548680"/>
            <a:ext cx="6588224" cy="6309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3G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3456384" cy="4824536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     </a:t>
            </a:r>
            <a:r>
              <a:rPr lang="hr-HR" sz="4000" dirty="0" smtClean="0"/>
              <a:t>   </a:t>
            </a:r>
            <a:r>
              <a:rPr lang="hr-HR" sz="4400" dirty="0" smtClean="0"/>
              <a:t> 3G</a:t>
            </a:r>
          </a:p>
          <a:p>
            <a:endParaRPr lang="hr-HR" dirty="0" smtClean="0"/>
          </a:p>
          <a:p>
            <a:r>
              <a:rPr lang="hr-HR" dirty="0" smtClean="0"/>
              <a:t>omogućuje video pozive</a:t>
            </a:r>
          </a:p>
          <a:p>
            <a:r>
              <a:rPr lang="hr-HR" dirty="0" smtClean="0"/>
              <a:t>Brzine se kreću oko 20 mbit/s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92080" y="1052737"/>
            <a:ext cx="3394720" cy="4896544"/>
          </a:xfrm>
        </p:spPr>
        <p:txBody>
          <a:bodyPr/>
          <a:lstStyle/>
          <a:p>
            <a:pPr>
              <a:buNone/>
            </a:pPr>
            <a:r>
              <a:rPr lang="hr-HR" sz="4400" dirty="0" smtClean="0"/>
              <a:t>          4G</a:t>
            </a:r>
          </a:p>
          <a:p>
            <a:pPr>
              <a:buNone/>
            </a:pPr>
            <a:endParaRPr lang="hr-HR" dirty="0"/>
          </a:p>
          <a:p>
            <a:r>
              <a:rPr lang="hr-HR" dirty="0"/>
              <a:t>omogućuje znatno brži prijenos podataka oko 100 mbit/s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1872208" cy="2736304"/>
          </a:xfrm>
        </p:spPr>
        <p:txBody>
          <a:bodyPr/>
          <a:lstStyle/>
          <a:p>
            <a:r>
              <a:rPr lang="hr-HR" sz="2600" dirty="0" smtClean="0"/>
              <a:t>pokrivenost </a:t>
            </a:r>
            <a:r>
              <a:rPr lang="hr-HR" sz="2600" dirty="0"/>
              <a:t>3G signalom HT-a</a:t>
            </a:r>
            <a:r>
              <a:rPr lang="hr-HR" b="1" dirty="0"/>
              <a:t/>
            </a:r>
            <a:br>
              <a:rPr lang="hr-HR" b="1" dirty="0"/>
            </a:br>
            <a:endParaRPr lang="hr-HR" b="1" dirty="0"/>
          </a:p>
        </p:txBody>
      </p:sp>
      <p:pic>
        <p:nvPicPr>
          <p:cNvPr id="4" name="Content Placeholder 3" descr="aaaa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0265" y="548680"/>
            <a:ext cx="6773735" cy="6309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1944216" cy="3024336"/>
          </a:xfrm>
        </p:spPr>
        <p:txBody>
          <a:bodyPr>
            <a:normAutofit/>
          </a:bodyPr>
          <a:lstStyle/>
          <a:p>
            <a:r>
              <a:rPr lang="hr-HR" sz="2700" dirty="0" smtClean="0"/>
              <a:t>pokrivenost </a:t>
            </a:r>
            <a:r>
              <a:rPr lang="hr-HR" sz="2700" dirty="0"/>
              <a:t>4G </a:t>
            </a:r>
            <a:r>
              <a:rPr lang="hr-HR" sz="2600" dirty="0"/>
              <a:t>mrežom</a:t>
            </a:r>
            <a:r>
              <a:rPr lang="hr-HR" sz="2700" dirty="0"/>
              <a:t> HT-a</a:t>
            </a:r>
            <a:br>
              <a:rPr lang="hr-HR" sz="2700" dirty="0"/>
            </a:br>
            <a:endParaRPr lang="hr-HR" sz="2700" dirty="0"/>
          </a:p>
        </p:txBody>
      </p:sp>
      <p:pic>
        <p:nvPicPr>
          <p:cNvPr id="4" name="Content Placeholder 3" descr="aaaa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548680"/>
            <a:ext cx="6732240" cy="6327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3466728" cy="5098578"/>
          </a:xfrm>
        </p:spPr>
        <p:txBody>
          <a:bodyPr>
            <a:normAutofit/>
          </a:bodyPr>
          <a:lstStyle/>
          <a:p>
            <a:r>
              <a:rPr lang="hr-HR" sz="6000" dirty="0" smtClean="0"/>
              <a:t>UREĐAJI</a:t>
            </a:r>
            <a:endParaRPr lang="hr-H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764704"/>
            <a:ext cx="4248472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/>
              <a:t>Uređaji koji se koriste u mobilnom poslovanju su:</a:t>
            </a:r>
          </a:p>
          <a:p>
            <a:pPr lvl="0"/>
            <a:r>
              <a:rPr lang="hr-HR" sz="2800" dirty="0"/>
              <a:t>3G uređaji</a:t>
            </a:r>
          </a:p>
          <a:p>
            <a:pPr lvl="0"/>
            <a:r>
              <a:rPr lang="hr-HR" sz="2800" dirty="0"/>
              <a:t>WAP mobilni uređaji</a:t>
            </a:r>
          </a:p>
          <a:p>
            <a:pPr lvl="0"/>
            <a:r>
              <a:rPr lang="hr-HR" sz="2800" dirty="0"/>
              <a:t>PDA uređaji</a:t>
            </a:r>
          </a:p>
          <a:p>
            <a:pPr lvl="0"/>
            <a:r>
              <a:rPr lang="hr-HR" sz="2800" dirty="0"/>
              <a:t>prijenosno računalo</a:t>
            </a:r>
          </a:p>
          <a:p>
            <a:pPr lvl="0"/>
            <a:r>
              <a:rPr lang="hr-HR" sz="2800" dirty="0"/>
              <a:t>Web TV</a:t>
            </a:r>
          </a:p>
          <a:p>
            <a:r>
              <a:rPr lang="hr-HR" sz="2800" dirty="0"/>
              <a:t>mobilni pisači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3802434"/>
          </a:xfrm>
        </p:spPr>
        <p:txBody>
          <a:bodyPr>
            <a:normAutofit/>
          </a:bodyPr>
          <a:lstStyle/>
          <a:p>
            <a:r>
              <a:rPr lang="hr-HR" dirty="0" smtClean="0"/>
              <a:t>WAP </a:t>
            </a:r>
            <a:r>
              <a:rPr lang="hr-HR" dirty="0"/>
              <a:t>mobilni </a:t>
            </a:r>
            <a:r>
              <a:rPr lang="hr-HR" dirty="0" smtClean="0"/>
              <a:t>uređaji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73216"/>
            <a:ext cx="4038600" cy="7529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600" dirty="0"/>
              <a:t>Nokia 7110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/>
          <a:p>
            <a:r>
              <a:rPr lang="hr-HR" dirty="0" smtClean="0"/>
              <a:t>podržavaju WAP protokol</a:t>
            </a:r>
          </a:p>
          <a:p>
            <a:r>
              <a:rPr lang="hr-HR" dirty="0" smtClean="0"/>
              <a:t>omogućuje pregledavanje mobilnih web-lokacija koje su dizajnirane isključivo za male mobilne uređaje</a:t>
            </a:r>
          </a:p>
          <a:p>
            <a:r>
              <a:rPr lang="hr-HR" dirty="0" smtClean="0"/>
              <a:t>prvi WAP uređaj je bio Nokia 7110</a:t>
            </a:r>
          </a:p>
          <a:p>
            <a:endParaRPr lang="hr-HR" dirty="0"/>
          </a:p>
        </p:txBody>
      </p:sp>
      <p:pic>
        <p:nvPicPr>
          <p:cNvPr id="4" name="Picture 3" descr="aaa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96952"/>
            <a:ext cx="3265379" cy="234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3010346"/>
          </a:xfrm>
        </p:spPr>
        <p:txBody>
          <a:bodyPr/>
          <a:lstStyle/>
          <a:p>
            <a:r>
              <a:rPr lang="hr-HR" dirty="0"/>
              <a:t>3G uređaji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5445224"/>
            <a:ext cx="4038600" cy="7529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600" dirty="0" smtClean="0"/>
              <a:t>Sony </a:t>
            </a:r>
            <a:r>
              <a:rPr lang="hr-HR" sz="2600" dirty="0"/>
              <a:t>xperia </a:t>
            </a:r>
            <a:r>
              <a:rPr lang="hr-HR" sz="2600" dirty="0" smtClean="0"/>
              <a:t>go</a:t>
            </a:r>
            <a:endParaRPr lang="hr-HR" sz="2600" dirty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prvi </a:t>
            </a:r>
            <a:r>
              <a:rPr lang="hr-HR" dirty="0"/>
              <a:t>3G uređaji su bili NEC-ovi i Panasonicovi </a:t>
            </a:r>
            <a:r>
              <a:rPr lang="hr-HR" dirty="0" smtClean="0"/>
              <a:t>mobitel</a:t>
            </a:r>
          </a:p>
          <a:p>
            <a:r>
              <a:rPr lang="hr-HR" dirty="0" smtClean="0"/>
              <a:t>Nedostatak je što </a:t>
            </a:r>
            <a:r>
              <a:rPr lang="hr-HR" dirty="0"/>
              <a:t>aplikacije zahtjevaju veliku količinu energije </a:t>
            </a:r>
          </a:p>
        </p:txBody>
      </p:sp>
      <p:pic>
        <p:nvPicPr>
          <p:cNvPr id="5" name="Picture 4" descr="aaa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3465931" cy="2527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3851920" cy="3744416"/>
          </a:xfrm>
        </p:spPr>
        <p:txBody>
          <a:bodyPr>
            <a:normAutofit/>
          </a:bodyPr>
          <a:lstStyle/>
          <a:p>
            <a:r>
              <a:rPr lang="hr-HR" dirty="0"/>
              <a:t>PDA uređaji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0"/>
            <a:ext cx="4608512" cy="6858000"/>
          </a:xfrm>
        </p:spPr>
        <p:txBody>
          <a:bodyPr/>
          <a:lstStyle/>
          <a:p>
            <a:r>
              <a:rPr lang="hr-HR" dirty="0"/>
              <a:t>Personal Digital </a:t>
            </a:r>
            <a:r>
              <a:rPr lang="hr-HR" dirty="0" smtClean="0"/>
              <a:t>Assistant</a:t>
            </a:r>
          </a:p>
          <a:p>
            <a:r>
              <a:rPr lang="hr-HR" dirty="0" smtClean="0"/>
              <a:t> skladištenje </a:t>
            </a:r>
            <a:r>
              <a:rPr lang="hr-HR" dirty="0"/>
              <a:t>i prijenos svakodnevnih podataka, razmijena e-maila, korištenje multimedijalnih sadržaja i </a:t>
            </a:r>
            <a:r>
              <a:rPr lang="hr-HR" dirty="0" smtClean="0"/>
              <a:t>dr. </a:t>
            </a:r>
          </a:p>
          <a:p>
            <a:r>
              <a:rPr lang="hr-HR" dirty="0" smtClean="0"/>
              <a:t>sadrži </a:t>
            </a:r>
            <a:r>
              <a:rPr lang="hr-HR" dirty="0"/>
              <a:t>PIM (Personal Information Manager) aplikacije i podatke </a:t>
            </a:r>
            <a:r>
              <a:rPr lang="hr-HR" dirty="0" smtClean="0"/>
              <a:t>korisnika</a:t>
            </a:r>
          </a:p>
          <a:p>
            <a:r>
              <a:rPr lang="hr-HR" dirty="0"/>
              <a:t>od „touch“ ekrana </a:t>
            </a:r>
            <a:r>
              <a:rPr lang="hr-HR" dirty="0" smtClean="0"/>
              <a:t>, olovka, tipkovnica</a:t>
            </a:r>
          </a:p>
          <a:p>
            <a:r>
              <a:rPr lang="hr-HR" dirty="0" smtClean="0"/>
              <a:t>Vrste: </a:t>
            </a:r>
            <a:r>
              <a:rPr lang="hr-HR" dirty="0"/>
              <a:t>Pocket PC, Symbian, Linux, Smartphone</a:t>
            </a:r>
          </a:p>
        </p:txBody>
      </p:sp>
      <p:pic>
        <p:nvPicPr>
          <p:cNvPr id="5" name="Picture 4" descr="aaa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3096344" cy="325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3298378"/>
          </a:xfrm>
        </p:spPr>
        <p:txBody>
          <a:bodyPr/>
          <a:lstStyle/>
          <a:p>
            <a:r>
              <a:rPr lang="hr-HR" dirty="0"/>
              <a:t>Prijenosno računalo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731837"/>
            <a:ext cx="4038600" cy="6126163"/>
          </a:xfrm>
        </p:spPr>
        <p:txBody>
          <a:bodyPr>
            <a:normAutofit/>
          </a:bodyPr>
          <a:lstStyle/>
          <a:p>
            <a:r>
              <a:rPr lang="hr-HR" dirty="0"/>
              <a:t>Napajaju  se pomoću </a:t>
            </a:r>
            <a:r>
              <a:rPr lang="hr-HR" dirty="0" smtClean="0"/>
              <a:t>baterije</a:t>
            </a:r>
          </a:p>
          <a:p>
            <a:r>
              <a:rPr lang="hr-HR" dirty="0"/>
              <a:t>Mogu imati iste mogućnosti kao i PC </a:t>
            </a:r>
            <a:r>
              <a:rPr lang="hr-HR" dirty="0" smtClean="0"/>
              <a:t>računala</a:t>
            </a:r>
          </a:p>
          <a:p>
            <a:r>
              <a:rPr lang="hr-HR" dirty="0"/>
              <a:t>Neki od najpoznatijih proizvođača prijnosnih računala </a:t>
            </a:r>
            <a:r>
              <a:rPr lang="hr-HR" dirty="0" smtClean="0"/>
              <a:t>su:HP, Acer, Apple, Lenovo, Toshiba</a:t>
            </a:r>
            <a:endParaRPr lang="hr-HR" dirty="0"/>
          </a:p>
          <a:p>
            <a:pPr>
              <a:buNone/>
            </a:pPr>
            <a:endParaRPr lang="hr-HR" b="1" dirty="0"/>
          </a:p>
          <a:p>
            <a:endParaRPr lang="hr-HR" dirty="0"/>
          </a:p>
        </p:txBody>
      </p:sp>
      <p:pic>
        <p:nvPicPr>
          <p:cNvPr id="5" name="Picture 4" descr="notebook.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96952"/>
            <a:ext cx="31683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3586410"/>
          </a:xfrm>
        </p:spPr>
        <p:txBody>
          <a:bodyPr/>
          <a:lstStyle/>
          <a:p>
            <a:r>
              <a:rPr lang="hr-HR" dirty="0"/>
              <a:t>Mobilni pisači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moguće </a:t>
            </a:r>
            <a:r>
              <a:rPr lang="hr-HR" dirty="0"/>
              <a:t>ispisivati </a:t>
            </a:r>
            <a:r>
              <a:rPr lang="hr-HR" dirty="0" smtClean="0"/>
              <a:t>bilo </a:t>
            </a:r>
            <a:r>
              <a:rPr lang="hr-HR" dirty="0"/>
              <a:t>gdje ima priključka na napon od </a:t>
            </a:r>
            <a:r>
              <a:rPr lang="hr-HR" dirty="0" smtClean="0"/>
              <a:t>230V</a:t>
            </a:r>
          </a:p>
          <a:p>
            <a:r>
              <a:rPr lang="hr-HR" dirty="0"/>
              <a:t>HP i Canon nude A4 </a:t>
            </a:r>
            <a:r>
              <a:rPr lang="hr-HR" dirty="0" smtClean="0"/>
              <a:t>verzije</a:t>
            </a:r>
          </a:p>
          <a:p>
            <a:r>
              <a:rPr lang="hr-HR" dirty="0"/>
              <a:t>o</a:t>
            </a:r>
            <a:r>
              <a:rPr lang="hr-HR" dirty="0" smtClean="0"/>
              <a:t>stali samo </a:t>
            </a:r>
            <a:r>
              <a:rPr lang="hr-HR" dirty="0"/>
              <a:t>fotografije 10cm x15 cm</a:t>
            </a:r>
          </a:p>
        </p:txBody>
      </p:sp>
      <p:pic>
        <p:nvPicPr>
          <p:cNvPr id="5" name="Picture 4" descr="aaa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08919"/>
            <a:ext cx="2880320" cy="3101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3456384" cy="6093296"/>
          </a:xfrm>
        </p:spPr>
        <p:txBody>
          <a:bodyPr/>
          <a:lstStyle/>
          <a:p>
            <a:r>
              <a:rPr lang="hr-HR" sz="6000" dirty="0" smtClean="0"/>
              <a:t>ŠTO JE </a:t>
            </a:r>
            <a:r>
              <a:rPr lang="hr-HR" sz="6000" dirty="0" smtClean="0"/>
              <a:t> </a:t>
            </a:r>
            <a:r>
              <a:rPr lang="hr-HR" sz="6000" dirty="0" smtClean="0"/>
              <a:t>URED?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260648"/>
            <a:ext cx="4860032" cy="6597352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„Ured je središte obrade poslovnih informacija u kojemu se provode različiti postupci i metode povezane s izradom, obradom, prijenosom i pohranom poslovnih informacija.“ (Srića, Kliment, Knežević Uredsko </a:t>
            </a:r>
            <a:r>
              <a:rPr lang="hr-HR" sz="2800" dirty="0" smtClean="0"/>
              <a:t>poslovanje)</a:t>
            </a:r>
          </a:p>
          <a:p>
            <a:r>
              <a:rPr lang="hr-HR" sz="2800" dirty="0" smtClean="0"/>
              <a:t>Mobilni ured</a:t>
            </a:r>
          </a:p>
          <a:p>
            <a:r>
              <a:rPr lang="hr-HR" sz="2800" dirty="0" smtClean="0"/>
              <a:t>Mobilni uređaji su višefunkcionalni</a:t>
            </a:r>
            <a:endParaRPr lang="hr-HR" sz="2800" dirty="0" smtClean="0"/>
          </a:p>
          <a:p>
            <a:r>
              <a:rPr lang="hr-HR" sz="2800" dirty="0" smtClean="0"/>
              <a:t>slanje </a:t>
            </a:r>
            <a:r>
              <a:rPr lang="hr-HR" sz="2800" dirty="0" smtClean="0"/>
              <a:t>SMS-ova i e-mailova,</a:t>
            </a:r>
            <a:r>
              <a:rPr lang="hr-HR" sz="2800" dirty="0" smtClean="0"/>
              <a:t> </a:t>
            </a:r>
            <a:r>
              <a:rPr lang="hr-HR" sz="2800" dirty="0" smtClean="0"/>
              <a:t>ali postoje </a:t>
            </a:r>
            <a:r>
              <a:rPr lang="hr-HR" sz="2800" dirty="0" smtClean="0"/>
              <a:t>razne aplikacije (kalendari, organizatori, podsjetnici…) </a:t>
            </a:r>
            <a:endParaRPr lang="hr-HR" sz="2800" dirty="0" smtClean="0"/>
          </a:p>
          <a:p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466728" cy="5674642"/>
          </a:xfrm>
        </p:spPr>
        <p:txBody>
          <a:bodyPr>
            <a:normAutofit/>
          </a:bodyPr>
          <a:lstStyle/>
          <a:p>
            <a:r>
              <a:rPr lang="hr-HR" sz="5400" dirty="0" smtClean="0"/>
              <a:t>PREDNOSTI MOBILNOG UREDA</a:t>
            </a:r>
            <a:endParaRPr lang="hr-HR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476672"/>
            <a:ext cx="4100264" cy="5949280"/>
          </a:xfrm>
        </p:spPr>
        <p:txBody>
          <a:bodyPr>
            <a:normAutofit/>
          </a:bodyPr>
          <a:lstStyle/>
          <a:p>
            <a:r>
              <a:rPr lang="hr-HR" dirty="0"/>
              <a:t>p</a:t>
            </a:r>
            <a:r>
              <a:rPr lang="hr-HR" dirty="0" smtClean="0"/>
              <a:t>rijenosan</a:t>
            </a:r>
          </a:p>
          <a:p>
            <a:r>
              <a:rPr lang="hr-HR" dirty="0"/>
              <a:t>lakše i brže rješavanje </a:t>
            </a:r>
            <a:r>
              <a:rPr lang="hr-HR" dirty="0" smtClean="0"/>
              <a:t>problema</a:t>
            </a:r>
          </a:p>
          <a:p>
            <a:r>
              <a:rPr lang="hr-HR" dirty="0" smtClean="0"/>
              <a:t>možemo </a:t>
            </a:r>
            <a:r>
              <a:rPr lang="hr-HR" dirty="0"/>
              <a:t>steći informacijsku </a:t>
            </a:r>
            <a:r>
              <a:rPr lang="hr-HR" dirty="0" smtClean="0"/>
              <a:t>superiornost</a:t>
            </a:r>
          </a:p>
          <a:p>
            <a:r>
              <a:rPr lang="hr-HR" dirty="0"/>
              <a:t>p</a:t>
            </a:r>
            <a:r>
              <a:rPr lang="hr-HR" dirty="0" smtClean="0"/>
              <a:t>uno </a:t>
            </a:r>
            <a:r>
              <a:rPr lang="hr-HR" dirty="0"/>
              <a:t>više stvari možemo obaviti </a:t>
            </a:r>
            <a:r>
              <a:rPr lang="hr-HR" dirty="0" smtClean="0"/>
              <a:t>sami</a:t>
            </a:r>
          </a:p>
          <a:p>
            <a:r>
              <a:rPr lang="hr-HR" dirty="0"/>
              <a:t>m</a:t>
            </a:r>
            <a:r>
              <a:rPr lang="hr-HR" dirty="0" smtClean="0"/>
              <a:t>ožemo </a:t>
            </a:r>
            <a:r>
              <a:rPr lang="hr-HR" dirty="0"/>
              <a:t>upravljati </a:t>
            </a:r>
            <a:r>
              <a:rPr lang="hr-HR" dirty="0" smtClean="0"/>
              <a:t>financijama svagdje</a:t>
            </a:r>
          </a:p>
          <a:p>
            <a:r>
              <a:rPr lang="hr-HR" dirty="0" smtClean="0"/>
              <a:t>Veća zarada</a:t>
            </a:r>
          </a:p>
          <a:p>
            <a:r>
              <a:rPr lang="hr-HR" dirty="0" smtClean="0"/>
              <a:t>smanjenje </a:t>
            </a:r>
            <a:r>
              <a:rPr lang="hr-HR" dirty="0"/>
              <a:t>radne </a:t>
            </a:r>
            <a:r>
              <a:rPr lang="hr-HR" dirty="0" smtClean="0"/>
              <a:t>snage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3528392" cy="5098578"/>
          </a:xfrm>
        </p:spPr>
        <p:txBody>
          <a:bodyPr>
            <a:normAutofit/>
          </a:bodyPr>
          <a:lstStyle/>
          <a:p>
            <a:r>
              <a:rPr lang="hr-HR" sz="5400" dirty="0" smtClean="0"/>
              <a:t>NEDOSTACI MOBILNOG</a:t>
            </a:r>
            <a:br>
              <a:rPr lang="hr-HR" sz="5400" dirty="0" smtClean="0"/>
            </a:br>
            <a:r>
              <a:rPr lang="hr-HR" sz="5400" dirty="0" smtClean="0"/>
              <a:t>UREDA</a:t>
            </a:r>
            <a:endParaRPr lang="hr-HR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593304"/>
            <a:ext cx="4495800" cy="6264696"/>
          </a:xfrm>
        </p:spPr>
        <p:txBody>
          <a:bodyPr/>
          <a:lstStyle/>
          <a:p>
            <a:r>
              <a:rPr lang="hr-HR" dirty="0"/>
              <a:t>v</a:t>
            </a:r>
            <a:r>
              <a:rPr lang="hr-HR" dirty="0" smtClean="0"/>
              <a:t>iše se baterije troši</a:t>
            </a:r>
          </a:p>
          <a:p>
            <a:r>
              <a:rPr lang="hr-HR" dirty="0"/>
              <a:t>veličina zaslona je manja </a:t>
            </a:r>
            <a:endParaRPr lang="hr-HR" dirty="0" smtClean="0"/>
          </a:p>
          <a:p>
            <a:r>
              <a:rPr lang="hr-HR" dirty="0"/>
              <a:t>v</a:t>
            </a:r>
            <a:r>
              <a:rPr lang="hr-HR" dirty="0" smtClean="0"/>
              <a:t>elika cijena uređaja</a:t>
            </a:r>
          </a:p>
          <a:p>
            <a:r>
              <a:rPr lang="hr-HR" dirty="0"/>
              <a:t>još niti jedna telekomunikacijska kompanija u Hrvatskoj ne omogućuje korisnicima neograničeno surfanje bez smanjenja brzine </a:t>
            </a:r>
            <a:endParaRPr lang="hr-HR" dirty="0" smtClean="0"/>
          </a:p>
          <a:p>
            <a:r>
              <a:rPr lang="hr-HR" dirty="0" smtClean="0"/>
              <a:t>Skuplji Internet promet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744416" cy="4666530"/>
          </a:xfrm>
        </p:spPr>
        <p:txBody>
          <a:bodyPr>
            <a:normAutofit/>
          </a:bodyPr>
          <a:lstStyle/>
          <a:p>
            <a:r>
              <a:rPr lang="hr-HR" sz="5400" dirty="0" smtClean="0"/>
              <a:t>ZAKLJUČAK</a:t>
            </a:r>
            <a:endParaRPr lang="hr-HR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cilj </a:t>
            </a:r>
            <a:r>
              <a:rPr lang="hr-HR" dirty="0"/>
              <a:t>svake tvrtke je ostvariti što veću </a:t>
            </a:r>
            <a:r>
              <a:rPr lang="hr-HR" dirty="0" smtClean="0"/>
              <a:t>dobit</a:t>
            </a:r>
          </a:p>
          <a:p>
            <a:r>
              <a:rPr lang="hr-HR" dirty="0"/>
              <a:t>u</a:t>
            </a:r>
            <a:r>
              <a:rPr lang="hr-HR" dirty="0" smtClean="0"/>
              <a:t>šteda </a:t>
            </a:r>
            <a:r>
              <a:rPr lang="hr-HR" dirty="0"/>
              <a:t>vremena </a:t>
            </a:r>
            <a:endParaRPr lang="hr-HR" dirty="0" smtClean="0"/>
          </a:p>
          <a:p>
            <a:r>
              <a:rPr lang="hr-HR" dirty="0" smtClean="0"/>
              <a:t>tvrtke </a:t>
            </a:r>
            <a:r>
              <a:rPr lang="hr-HR" dirty="0"/>
              <a:t>bi trebale ulagati i u obuke svojih zaposlenika </a:t>
            </a:r>
          </a:p>
          <a:p>
            <a:r>
              <a:rPr lang="hr-HR" dirty="0"/>
              <a:t>unaprjeđenje telekomunikacijske infrastrukture u Hrvatskoj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067944" cy="5602634"/>
          </a:xfrm>
        </p:spPr>
        <p:txBody>
          <a:bodyPr>
            <a:normAutofit/>
          </a:bodyPr>
          <a:lstStyle/>
          <a:p>
            <a:r>
              <a:rPr lang="hr-HR" sz="4800" dirty="0" smtClean="0"/>
              <a:t>LITERARURA</a:t>
            </a:r>
            <a:endParaRPr lang="hr-HR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404664"/>
            <a:ext cx="4932040" cy="6453336"/>
          </a:xfrm>
        </p:spPr>
        <p:txBody>
          <a:bodyPr>
            <a:normAutofit/>
          </a:bodyPr>
          <a:lstStyle/>
          <a:p>
            <a:r>
              <a:rPr lang="hr-HR" dirty="0"/>
              <a:t>Uredsko poslovanje, V. Srića</a:t>
            </a:r>
          </a:p>
          <a:p>
            <a:r>
              <a:rPr lang="hr-HR" dirty="0"/>
              <a:t>https://www.hrvatskitelekom.hr</a:t>
            </a:r>
            <a:r>
              <a:rPr lang="hr-HR" dirty="0" smtClean="0"/>
              <a:t>/ </a:t>
            </a:r>
            <a:endParaRPr lang="hr-HR" dirty="0"/>
          </a:p>
          <a:p>
            <a:r>
              <a:rPr lang="hr-HR" dirty="0"/>
              <a:t>http://hr.wikipedia.org/wiki/3G</a:t>
            </a:r>
          </a:p>
          <a:p>
            <a:r>
              <a:rPr lang="hr-HR" dirty="0"/>
              <a:t>http://</a:t>
            </a:r>
            <a:r>
              <a:rPr lang="hr-HR" dirty="0" smtClean="0"/>
              <a:t>www.info-mob.com/clanci/wap-mobilni-internet.html</a:t>
            </a:r>
            <a:endParaRPr lang="hr-HR" dirty="0"/>
          </a:p>
          <a:p>
            <a:r>
              <a:rPr lang="hr-HR" dirty="0"/>
              <a:t>http://www.vidipedija.com/~vidipedi/index.php?title=3G</a:t>
            </a:r>
          </a:p>
          <a:p>
            <a:r>
              <a:rPr lang="hr-HR" dirty="0"/>
              <a:t>http://www.bajumbadum.com/Stranica.aspx?page=Vodici/PrijenosnaRacunala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3744416" cy="4666530"/>
          </a:xfrm>
        </p:spPr>
        <p:txBody>
          <a:bodyPr>
            <a:normAutofit/>
          </a:bodyPr>
          <a:lstStyle/>
          <a:p>
            <a:r>
              <a:rPr lang="hr-HR" sz="6000" dirty="0" smtClean="0"/>
              <a:t>WAP</a:t>
            </a:r>
            <a:br>
              <a:rPr lang="hr-HR" sz="6000" dirty="0" smtClean="0"/>
            </a:br>
            <a:r>
              <a:rPr lang="hr-HR" sz="6000" dirty="0" smtClean="0"/>
              <a:t>(Wireless </a:t>
            </a:r>
            <a:r>
              <a:rPr lang="hr-HR" sz="6000" dirty="0"/>
              <a:t>Application Protocol</a:t>
            </a:r>
            <a:r>
              <a:rPr lang="hr-HR" sz="6000" dirty="0" smtClean="0"/>
              <a:t>) </a:t>
            </a:r>
            <a:endParaRPr lang="hr-H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908720"/>
            <a:ext cx="4330824" cy="5217443"/>
          </a:xfrm>
        </p:spPr>
        <p:txBody>
          <a:bodyPr>
            <a:normAutofit/>
          </a:bodyPr>
          <a:lstStyle/>
          <a:p>
            <a:r>
              <a:rPr lang="hr-HR" sz="2800" dirty="0"/>
              <a:t>n</a:t>
            </a:r>
            <a:r>
              <a:rPr lang="hr-HR" sz="2800" dirty="0" smtClean="0"/>
              <a:t>astao 1997.godine</a:t>
            </a:r>
          </a:p>
          <a:p>
            <a:r>
              <a:rPr lang="hr-HR" sz="2800" dirty="0" smtClean="0"/>
              <a:t>WAP Forum</a:t>
            </a:r>
          </a:p>
          <a:p>
            <a:r>
              <a:rPr lang="hr-HR" sz="2800" dirty="0"/>
              <a:t>z</a:t>
            </a:r>
            <a:r>
              <a:rPr lang="hr-HR" sz="2800" dirty="0" smtClean="0"/>
              <a:t>adatak je pružiti mogućnost lak pristup informacijama</a:t>
            </a:r>
          </a:p>
          <a:p>
            <a:r>
              <a:rPr lang="hr-HR" sz="2800" dirty="0"/>
              <a:t>z</a:t>
            </a:r>
            <a:r>
              <a:rPr lang="hr-HR" sz="2800" dirty="0" smtClean="0"/>
              <a:t>a korištenje WAP usluge potrebno je posjedovati uređaj koji podržava WAP protokol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322712" cy="4752528"/>
          </a:xfrm>
        </p:spPr>
        <p:txBody>
          <a:bodyPr/>
          <a:lstStyle/>
          <a:p>
            <a:r>
              <a:rPr lang="hr-HR" dirty="0" smtClean="0"/>
              <a:t>WLM </a:t>
            </a:r>
            <a:r>
              <a:rPr lang="hr-HR" dirty="0"/>
              <a:t>(Wireless Markup Language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548680"/>
            <a:ext cx="4186808" cy="5577483"/>
          </a:xfrm>
        </p:spPr>
        <p:txBody>
          <a:bodyPr>
            <a:normAutofit/>
          </a:bodyPr>
          <a:lstStyle/>
          <a:p>
            <a:r>
              <a:rPr lang="hr-HR" sz="2800" dirty="0"/>
              <a:t>WAP je zasnovan na WML-u </a:t>
            </a:r>
            <a:endParaRPr lang="hr-HR" sz="2800" dirty="0" smtClean="0"/>
          </a:p>
          <a:p>
            <a:r>
              <a:rPr lang="hr-HR" sz="2800" dirty="0" smtClean="0"/>
              <a:t>WLM je programski jezik</a:t>
            </a:r>
          </a:p>
          <a:p>
            <a:r>
              <a:rPr lang="hr-HR" sz="2800" dirty="0"/>
              <a:t>p</a:t>
            </a:r>
            <a:r>
              <a:rPr lang="hr-HR" sz="2800" dirty="0" smtClean="0"/>
              <a:t>reuzima cijelu stranicu, a zatim je dijeli dijelove (Cards)</a:t>
            </a:r>
          </a:p>
          <a:p>
            <a:r>
              <a:rPr lang="hr-HR" sz="2800" dirty="0"/>
              <a:t>p</a:t>
            </a:r>
            <a:r>
              <a:rPr lang="hr-HR" sz="2800" dirty="0" smtClean="0"/>
              <a:t>rijenos podataka </a:t>
            </a:r>
            <a:r>
              <a:rPr lang="hr-HR" sz="2800" dirty="0"/>
              <a:t>se zasniva na WTP standardu (Wireles Transport Protocol</a:t>
            </a:r>
            <a:r>
              <a:rPr lang="hr-HR" sz="2800" dirty="0" smtClean="0"/>
              <a:t>)</a:t>
            </a:r>
            <a:endParaRPr lang="hr-HR" sz="2800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394720" cy="4896544"/>
          </a:xfrm>
        </p:spPr>
        <p:txBody>
          <a:bodyPr/>
          <a:lstStyle/>
          <a:p>
            <a:r>
              <a:rPr lang="hr-HR" dirty="0"/>
              <a:t>Upotreba Wap tehnologije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332656"/>
            <a:ext cx="4330824" cy="6120680"/>
          </a:xfrm>
        </p:spPr>
        <p:txBody>
          <a:bodyPr>
            <a:normAutofit/>
          </a:bodyPr>
          <a:lstStyle/>
          <a:p>
            <a:r>
              <a:rPr lang="hr-HR" sz="2800" dirty="0"/>
              <a:t>omogućuje riješavanje poslovnih </a:t>
            </a:r>
            <a:r>
              <a:rPr lang="hr-HR" sz="2800" dirty="0" smtClean="0"/>
              <a:t>problema </a:t>
            </a:r>
            <a:r>
              <a:rPr lang="hr-HR" sz="2800" dirty="0"/>
              <a:t>dok smo u </a:t>
            </a:r>
            <a:r>
              <a:rPr lang="hr-HR" sz="2800" dirty="0" smtClean="0"/>
              <a:t>pokretu</a:t>
            </a:r>
          </a:p>
          <a:p>
            <a:r>
              <a:rPr lang="hr-HR" sz="2800" dirty="0"/>
              <a:t>m</a:t>
            </a:r>
            <a:r>
              <a:rPr lang="hr-HR" sz="2800" dirty="0" smtClean="0"/>
              <a:t>ožemo neprestano biti u toku</a:t>
            </a:r>
          </a:p>
          <a:p>
            <a:r>
              <a:rPr lang="hr-HR" sz="2800" dirty="0" smtClean="0"/>
              <a:t>omogućuje korištenje navigacije</a:t>
            </a:r>
            <a:endParaRPr lang="hr-HR" sz="2800" dirty="0"/>
          </a:p>
        </p:txBody>
      </p:sp>
      <p:pic>
        <p:nvPicPr>
          <p:cNvPr id="4" name="Picture 3" descr="nav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5" y="3861048"/>
            <a:ext cx="4117752" cy="2677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5674642"/>
          </a:xfrm>
        </p:spPr>
        <p:txBody>
          <a:bodyPr/>
          <a:lstStyle/>
          <a:p>
            <a:r>
              <a:rPr lang="hr-HR" dirty="0" smtClean="0"/>
              <a:t>Upotreba Wap tehnologije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332656"/>
            <a:ext cx="4114800" cy="5793507"/>
          </a:xfrm>
        </p:spPr>
        <p:txBody>
          <a:bodyPr>
            <a:normAutofit/>
          </a:bodyPr>
          <a:lstStyle/>
          <a:p>
            <a:r>
              <a:rPr lang="hr-HR" sz="2800" dirty="0" smtClean="0"/>
              <a:t>možemo </a:t>
            </a:r>
            <a:r>
              <a:rPr lang="hr-HR" sz="2800" dirty="0"/>
              <a:t>obavljati i sve svoje bankovne </a:t>
            </a:r>
            <a:r>
              <a:rPr lang="hr-HR" sz="2800" dirty="0" smtClean="0"/>
              <a:t>provjere, plaćati račune</a:t>
            </a:r>
            <a:endParaRPr lang="hr-HR" sz="2800" dirty="0"/>
          </a:p>
        </p:txBody>
      </p:sp>
      <p:pic>
        <p:nvPicPr>
          <p:cNvPr id="6" name="Picture 5" descr="b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81619">
            <a:off x="5584517" y="2356067"/>
            <a:ext cx="2960030" cy="4144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672408" cy="5674642"/>
          </a:xfrm>
        </p:spPr>
        <p:txBody>
          <a:bodyPr>
            <a:normAutofit/>
          </a:bodyPr>
          <a:lstStyle/>
          <a:p>
            <a:r>
              <a:rPr lang="hr-HR" sz="4800" dirty="0" smtClean="0"/>
              <a:t>GENERACIJE MOBILNE TEHNOLOGIJE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404664"/>
            <a:ext cx="4042792" cy="645333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Prva generacija- </a:t>
            </a:r>
            <a:r>
              <a:rPr lang="hr-HR" sz="2800" dirty="0"/>
              <a:t>analogni prijenos isključivo govornih </a:t>
            </a:r>
            <a:r>
              <a:rPr lang="hr-HR" sz="2800" dirty="0" smtClean="0"/>
              <a:t>usluga</a:t>
            </a:r>
          </a:p>
          <a:p>
            <a:r>
              <a:rPr lang="hr-HR" sz="2800" dirty="0" smtClean="0"/>
              <a:t>Druga generacija-</a:t>
            </a:r>
            <a:r>
              <a:rPr lang="hr-HR" sz="2800" dirty="0"/>
              <a:t>digitalnom prijenosu govornih </a:t>
            </a:r>
            <a:r>
              <a:rPr lang="hr-HR" sz="2800" dirty="0" smtClean="0"/>
              <a:t>usluga(GSM) </a:t>
            </a:r>
          </a:p>
          <a:p>
            <a:r>
              <a:rPr lang="hr-HR" sz="2800" dirty="0" smtClean="0"/>
              <a:t>Treća generacija(3G)- </a:t>
            </a:r>
            <a:r>
              <a:rPr lang="hr-HR" sz="2800" dirty="0"/>
              <a:t>digitalno slanje govornih i multimedijalnih sadržaja</a:t>
            </a:r>
            <a:endParaRPr lang="hr-HR" sz="28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5530626"/>
          </a:xfrm>
        </p:spPr>
        <p:txBody>
          <a:bodyPr/>
          <a:lstStyle/>
          <a:p>
            <a:r>
              <a:rPr lang="hr-HR" dirty="0"/>
              <a:t>GPRS</a:t>
            </a:r>
            <a:r>
              <a:rPr lang="hr-HR" u="sng" dirty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980728"/>
            <a:ext cx="3898776" cy="5145435"/>
          </a:xfrm>
        </p:spPr>
        <p:txBody>
          <a:bodyPr/>
          <a:lstStyle/>
          <a:p>
            <a:r>
              <a:rPr lang="hr-HR" sz="2800" dirty="0" smtClean="0"/>
              <a:t>Omogućuje </a:t>
            </a:r>
            <a:r>
              <a:rPr lang="hr-HR" sz="2800" dirty="0"/>
              <a:t>slanje MMS </a:t>
            </a:r>
            <a:r>
              <a:rPr lang="hr-HR" sz="2800" dirty="0" smtClean="0"/>
              <a:t>(Multimedia </a:t>
            </a:r>
            <a:r>
              <a:rPr lang="hr-HR" sz="2800" dirty="0"/>
              <a:t>Messaging Service) </a:t>
            </a:r>
            <a:r>
              <a:rPr lang="hr-HR" sz="2800" dirty="0" smtClean="0"/>
              <a:t>poruka, kraćih video sadržaja,slika</a:t>
            </a:r>
            <a:r>
              <a:rPr lang="hr-HR" sz="2800" dirty="0"/>
              <a:t>, te podataka audio </a:t>
            </a:r>
            <a:r>
              <a:rPr lang="hr-HR" sz="2800" dirty="0" smtClean="0"/>
              <a:t>formata</a:t>
            </a:r>
          </a:p>
          <a:p>
            <a:r>
              <a:rPr lang="hr-HR" sz="2800" dirty="0"/>
              <a:t>brzine prijenosa od 56 – 114 </a:t>
            </a:r>
            <a:r>
              <a:rPr lang="hr-HR" sz="2800" dirty="0" smtClean="0"/>
              <a:t>kbit/s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3178696" cy="1800200"/>
          </a:xfrm>
        </p:spPr>
        <p:txBody>
          <a:bodyPr/>
          <a:lstStyle/>
          <a:p>
            <a:r>
              <a:rPr lang="hr-HR" dirty="0"/>
              <a:t>UMTS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980728"/>
            <a:ext cx="4392488" cy="587727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Universal </a:t>
            </a:r>
            <a:r>
              <a:rPr lang="hr-HR" sz="2800" dirty="0"/>
              <a:t>Mobile Telecommunications </a:t>
            </a:r>
            <a:r>
              <a:rPr lang="hr-HR" sz="2800" dirty="0" smtClean="0"/>
              <a:t>System</a:t>
            </a:r>
            <a:endParaRPr lang="hr-HR" sz="2800" dirty="0"/>
          </a:p>
          <a:p>
            <a:r>
              <a:rPr lang="hr-HR" sz="2800" dirty="0"/>
              <a:t>t</a:t>
            </a:r>
            <a:r>
              <a:rPr lang="hr-HR" sz="2800" dirty="0" smtClean="0"/>
              <a:t>eoretska brzina prijenosa </a:t>
            </a:r>
            <a:r>
              <a:rPr lang="hr-HR" sz="2800" dirty="0"/>
              <a:t>do 2 </a:t>
            </a:r>
            <a:r>
              <a:rPr lang="hr-HR" sz="2800" dirty="0" smtClean="0"/>
              <a:t>Mb/s</a:t>
            </a:r>
          </a:p>
          <a:p>
            <a:r>
              <a:rPr lang="hr-HR" sz="2800" dirty="0"/>
              <a:t>o</a:t>
            </a:r>
            <a:r>
              <a:rPr lang="hr-HR" sz="2800" dirty="0" smtClean="0"/>
              <a:t>mogućuje prijenos glaovnih usluga (</a:t>
            </a:r>
            <a:r>
              <a:rPr lang="hr-HR" sz="2800" dirty="0"/>
              <a:t>Viber, skype</a:t>
            </a:r>
            <a:r>
              <a:rPr lang="hr-HR" sz="2800" dirty="0" smtClean="0"/>
              <a:t>,…), spajanje na strane mreže</a:t>
            </a:r>
          </a:p>
          <a:p>
            <a:r>
              <a:rPr lang="hr-HR" sz="2800" dirty="0" smtClean="0"/>
              <a:t>EDGE </a:t>
            </a:r>
            <a:r>
              <a:rPr lang="hr-HR" sz="2800" dirty="0"/>
              <a:t>funkcionira na istom principu </a:t>
            </a:r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540</Words>
  <Application>Microsoft Office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MOBILNI URED</vt:lpstr>
      <vt:lpstr>ŠTO JE  URED?  </vt:lpstr>
      <vt:lpstr>WAP (Wireless Application Protocol) </vt:lpstr>
      <vt:lpstr>WLM (Wireless Markup Language)</vt:lpstr>
      <vt:lpstr>Upotreba Wap tehnologije</vt:lpstr>
      <vt:lpstr>Upotreba Wap tehnologije</vt:lpstr>
      <vt:lpstr>GENERACIJE MOBILNE TEHNOLOGIJE</vt:lpstr>
      <vt:lpstr>GPRS </vt:lpstr>
      <vt:lpstr>UMTS</vt:lpstr>
      <vt:lpstr>pokrivenost EDGE/UMTS signalom HT-a</vt:lpstr>
      <vt:lpstr>3G    </vt:lpstr>
      <vt:lpstr>pokrivenost 3G signalom HT-a </vt:lpstr>
      <vt:lpstr>pokrivenost 4G mrežom HT-a </vt:lpstr>
      <vt:lpstr>UREĐAJI</vt:lpstr>
      <vt:lpstr>WAP mobilni uređaji</vt:lpstr>
      <vt:lpstr>3G uređaji</vt:lpstr>
      <vt:lpstr>PDA uređaji </vt:lpstr>
      <vt:lpstr>Prijenosno računalo</vt:lpstr>
      <vt:lpstr>Mobilni pisači</vt:lpstr>
      <vt:lpstr>PREDNOSTI MOBILNOG UREDA</vt:lpstr>
      <vt:lpstr>NEDOSTACI MOBILNOG UREDA</vt:lpstr>
      <vt:lpstr>ZAKLJUČAK</vt:lpstr>
      <vt:lpstr>LITERARURA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MOBILNI URED</dc:title>
  <dc:creator>Marina</dc:creator>
  <cp:lastModifiedBy>Marina</cp:lastModifiedBy>
  <cp:revision>26</cp:revision>
  <dcterms:created xsi:type="dcterms:W3CDTF">2014-01-21T21:51:09Z</dcterms:created>
  <dcterms:modified xsi:type="dcterms:W3CDTF">2014-01-22T08:35:38Z</dcterms:modified>
</cp:coreProperties>
</file>