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74" r:id="rId4"/>
    <p:sldId id="258" r:id="rId5"/>
    <p:sldId id="275" r:id="rId6"/>
    <p:sldId id="276" r:id="rId7"/>
    <p:sldId id="277" r:id="rId8"/>
    <p:sldId id="259" r:id="rId9"/>
    <p:sldId id="278" r:id="rId10"/>
    <p:sldId id="260" r:id="rId11"/>
    <p:sldId id="261" r:id="rId12"/>
    <p:sldId id="262" r:id="rId13"/>
    <p:sldId id="263" r:id="rId14"/>
    <p:sldId id="264" r:id="rId15"/>
    <p:sldId id="279" r:id="rId16"/>
    <p:sldId id="280" r:id="rId17"/>
    <p:sldId id="282" r:id="rId18"/>
    <p:sldId id="281" r:id="rId19"/>
    <p:sldId id="283" r:id="rId20"/>
    <p:sldId id="284" r:id="rId21"/>
    <p:sldId id="272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08AE0-8BE4-49C4-8E56-07E54C0ABDE0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3D881-19C0-4B0F-BCE7-1F5A0C2316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3D881-19C0-4B0F-BCE7-1F5A0C23167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86D92B-2C35-42CB-A6D0-321823AE5A92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B2ECFFB-0411-4C42-B912-D9EC98448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ndor.depaul.edu/jkristof/technotes/tcp-connection-establishment.jp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zurit.blog.matfyz.sk/tcp_segment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itstuff.com/files/2009/01/7_tcp_vs_udp-300x233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ftpanorama.org/Net/tcp_protocol_layers.shtml%20-%2025.4.2011.%20-%2015:46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ka.buzdo.com/s916.ht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User_Datagram_Protoco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 rot="20114333">
            <a:off x="1744874" y="1483585"/>
            <a:ext cx="5832648" cy="153432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hr-HR" sz="5400" dirty="0" smtClean="0"/>
              <a:t>TCP i UDP protokoli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99992" y="5013176"/>
            <a:ext cx="4176464" cy="1440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Čordaš</a:t>
            </a:r>
            <a:r>
              <a:rPr lang="en-US" dirty="0" smtClean="0"/>
              <a:t> </a:t>
            </a:r>
            <a:r>
              <a:rPr lang="en-US" dirty="0" err="1" smtClean="0"/>
              <a:t>Rebeka</a:t>
            </a:r>
            <a:r>
              <a:rPr lang="en-US" dirty="0" smtClean="0"/>
              <a:t>, 802</a:t>
            </a:r>
          </a:p>
          <a:p>
            <a:r>
              <a:rPr lang="en-US" dirty="0" err="1" smtClean="0"/>
              <a:t>Čorić</a:t>
            </a:r>
            <a:r>
              <a:rPr lang="en-US" dirty="0" smtClean="0"/>
              <a:t> </a:t>
            </a:r>
            <a:r>
              <a:rPr lang="en-US" dirty="0" err="1" smtClean="0"/>
              <a:t>Zoran</a:t>
            </a:r>
            <a:r>
              <a:rPr lang="en-US" dirty="0" smtClean="0"/>
              <a:t>, 824 </a:t>
            </a:r>
          </a:p>
          <a:p>
            <a:r>
              <a:rPr lang="en-US" dirty="0" err="1" smtClean="0"/>
              <a:t>Đumić</a:t>
            </a:r>
            <a:r>
              <a:rPr lang="en-US" dirty="0" smtClean="0"/>
              <a:t> </a:t>
            </a:r>
            <a:r>
              <a:rPr lang="en-US" dirty="0" err="1" smtClean="0"/>
              <a:t>Mateja</a:t>
            </a:r>
            <a:r>
              <a:rPr lang="en-US" dirty="0" smtClean="0"/>
              <a:t>, 792 </a:t>
            </a:r>
          </a:p>
          <a:p>
            <a:r>
              <a:rPr lang="en-US" dirty="0" err="1" smtClean="0"/>
              <a:t>Strišković</a:t>
            </a:r>
            <a:r>
              <a:rPr lang="en-US" dirty="0" smtClean="0"/>
              <a:t> </a:t>
            </a:r>
            <a:r>
              <a:rPr lang="en-US" dirty="0" err="1" smtClean="0"/>
              <a:t>Jelena</a:t>
            </a:r>
            <a:r>
              <a:rPr lang="en-US" dirty="0" smtClean="0"/>
              <a:t>, 803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27168" cy="580926"/>
          </a:xfrm>
        </p:spPr>
        <p:txBody>
          <a:bodyPr/>
          <a:lstStyle/>
          <a:p>
            <a:r>
              <a:rPr lang="hr-HR" dirty="0" smtClean="0"/>
              <a:t>TCP protokol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064896" cy="4752528"/>
          </a:xfrm>
        </p:spPr>
        <p:txBody>
          <a:bodyPr>
            <a:normAutofit/>
          </a:bodyPr>
          <a:lstStyle/>
          <a:p>
            <a:r>
              <a:rPr lang="en-US" dirty="0" smtClean="0"/>
              <a:t>Transmission Control Protocol</a:t>
            </a:r>
            <a:endParaRPr lang="hr-HR" dirty="0" smtClean="0"/>
          </a:p>
          <a:p>
            <a:r>
              <a:rPr lang="en-US" dirty="0" err="1" smtClean="0"/>
              <a:t>DoD</a:t>
            </a:r>
            <a:r>
              <a:rPr lang="en-US" dirty="0" smtClean="0"/>
              <a:t> (Department of Defense) USA 1977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 smtClean="0"/>
          </a:p>
          <a:p>
            <a:endParaRPr lang="hr-HR" dirty="0" smtClean="0">
              <a:solidFill>
                <a:srgbClr val="002060"/>
              </a:solidFill>
            </a:endParaRPr>
          </a:p>
          <a:p>
            <a:r>
              <a:rPr lang="hr-HR" dirty="0" smtClean="0">
                <a:solidFill>
                  <a:srgbClr val="002060"/>
                </a:solidFill>
              </a:rPr>
              <a:t>Dominatan, spojni, prijenosni</a:t>
            </a:r>
          </a:p>
          <a:p>
            <a:endParaRPr lang="hr-HR" dirty="0" smtClean="0">
              <a:solidFill>
                <a:srgbClr val="002060"/>
              </a:solidFill>
            </a:endParaRPr>
          </a:p>
          <a:p>
            <a:endParaRPr lang="hr-HR" dirty="0" smtClean="0">
              <a:solidFill>
                <a:srgbClr val="002060"/>
              </a:solidFill>
            </a:endParaRPr>
          </a:p>
          <a:p>
            <a:r>
              <a:rPr lang="en-US" dirty="0" err="1" smtClean="0"/>
              <a:t>kontrolira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osigurava</a:t>
            </a:r>
            <a:r>
              <a:rPr lang="en-US" dirty="0" smtClean="0"/>
              <a:t> </a:t>
            </a:r>
            <a:r>
              <a:rPr lang="en-US" dirty="0" err="1" smtClean="0"/>
              <a:t>pouzdanu</a:t>
            </a:r>
            <a:r>
              <a:rPr lang="en-US" dirty="0" smtClean="0"/>
              <a:t> </a:t>
            </a:r>
            <a:r>
              <a:rPr lang="en-US" dirty="0" err="1" smtClean="0"/>
              <a:t>isporuku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 do </a:t>
            </a:r>
            <a:r>
              <a:rPr lang="en-US" dirty="0" err="1" smtClean="0"/>
              <a:t>odredišta</a:t>
            </a:r>
            <a:r>
              <a:rPr lang="en-US" dirty="0" smtClean="0"/>
              <a:t> </a:t>
            </a:r>
            <a:endParaRPr lang="hr-HR" dirty="0" smtClean="0"/>
          </a:p>
          <a:p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višestrukih</a:t>
            </a:r>
            <a:r>
              <a:rPr lang="en-US" dirty="0" smtClean="0"/>
              <a:t> </a:t>
            </a:r>
            <a:r>
              <a:rPr lang="en-US" dirty="0" err="1" smtClean="0"/>
              <a:t>istovremenih</a:t>
            </a:r>
            <a:r>
              <a:rPr lang="en-US" dirty="0" smtClean="0"/>
              <a:t> </a:t>
            </a:r>
            <a:r>
              <a:rPr lang="en-US" dirty="0" err="1" smtClean="0"/>
              <a:t>konekcija</a:t>
            </a:r>
            <a:r>
              <a:rPr lang="en-US" dirty="0" smtClean="0"/>
              <a:t> </a:t>
            </a: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99176" cy="580926"/>
          </a:xfrm>
        </p:spPr>
        <p:txBody>
          <a:bodyPr/>
          <a:lstStyle/>
          <a:p>
            <a:r>
              <a:rPr lang="hr-HR" dirty="0" smtClean="0"/>
              <a:t>Osnovna svojstva TCP-a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31640" y="1844824"/>
            <a:ext cx="6301208" cy="3096344"/>
          </a:xfrm>
        </p:spPr>
        <p:txBody>
          <a:bodyPr/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Pouzdanost </a:t>
            </a: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en-US" dirty="0" err="1" smtClean="0"/>
              <a:t>Veza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točke</a:t>
            </a:r>
            <a:r>
              <a:rPr lang="en-US" dirty="0" smtClean="0"/>
              <a:t> to </a:t>
            </a:r>
            <a:r>
              <a:rPr lang="en-US" dirty="0" err="1" smtClean="0"/>
              <a:t>točke</a:t>
            </a:r>
            <a:r>
              <a:rPr lang="en-US" dirty="0" smtClean="0"/>
              <a:t> </a:t>
            </a: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en-US" dirty="0" err="1" smtClean="0"/>
              <a:t>Dvosmjerni</a:t>
            </a:r>
            <a:r>
              <a:rPr lang="en-US" dirty="0" smtClean="0"/>
              <a:t> </a:t>
            </a:r>
            <a:r>
              <a:rPr lang="en-US" dirty="0" err="1" smtClean="0"/>
              <a:t>prijenos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podaci</a:t>
            </a:r>
            <a:r>
              <a:rPr lang="en-US" dirty="0" smtClean="0"/>
              <a:t> </a:t>
            </a:r>
            <a:r>
              <a:rPr lang="en-US" dirty="0" err="1" smtClean="0"/>
              <a:t>tretiraju</a:t>
            </a:r>
            <a:r>
              <a:rPr lang="en-US" dirty="0" smtClean="0"/>
              <a:t> se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niz</a:t>
            </a:r>
            <a:r>
              <a:rPr lang="en-US" dirty="0" smtClean="0"/>
              <a:t> </a:t>
            </a:r>
            <a:r>
              <a:rPr lang="en-US" dirty="0" err="1" smtClean="0"/>
              <a:t>okteta</a:t>
            </a:r>
            <a:r>
              <a:rPr lang="en-US" dirty="0" smtClean="0"/>
              <a:t> </a:t>
            </a:r>
          </a:p>
          <a:p>
            <a:endParaRPr lang="hr-HR" dirty="0" smtClean="0">
              <a:solidFill>
                <a:srgbClr val="002060"/>
              </a:solidFill>
            </a:endParaRPr>
          </a:p>
          <a:p>
            <a:endParaRPr lang="hr-HR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195736" y="836712"/>
          <a:ext cx="4032448" cy="4104456"/>
        </p:xfrm>
        <a:graphic>
          <a:graphicData uri="http://schemas.openxmlformats.org/drawingml/2006/table">
            <a:tbl>
              <a:tblPr/>
              <a:tblGrid>
                <a:gridCol w="4032448"/>
              </a:tblGrid>
              <a:tr h="10261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APLIKACIJSKI SLOJ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1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PRIJENOSNI SLOJ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261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INTERNET SLOJ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1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SLOJ PRISTUPA MREŽI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Content Placeholder 2"/>
          <p:cNvSpPr>
            <a:spLocks noGrp="1"/>
          </p:cNvSpPr>
          <p:nvPr>
            <p:ph sz="quarter" idx="1"/>
          </p:nvPr>
        </p:nvSpPr>
        <p:spPr>
          <a:xfrm rot="20873329">
            <a:off x="3677572" y="4908354"/>
            <a:ext cx="4525160" cy="877327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hr-HR" sz="2000" b="1" dirty="0" smtClean="0"/>
              <a:t>S</a:t>
            </a:r>
            <a:r>
              <a:rPr lang="en-US" sz="2000" b="1" dirty="0" err="1" smtClean="0"/>
              <a:t>lika</a:t>
            </a:r>
            <a:r>
              <a:rPr lang="en-US" sz="2000" b="1" dirty="0" smtClean="0"/>
              <a:t> 3. </a:t>
            </a:r>
            <a:r>
              <a:rPr lang="en-US" sz="2000" dirty="0" err="1" smtClean="0"/>
              <a:t>Arhitektura</a:t>
            </a:r>
            <a:r>
              <a:rPr lang="en-US" sz="2000" dirty="0" smtClean="0"/>
              <a:t> TCP/IP </a:t>
            </a:r>
            <a:r>
              <a:rPr lang="en-US" sz="2000" dirty="0" err="1" smtClean="0"/>
              <a:t>protokola</a:t>
            </a:r>
            <a:r>
              <a:rPr lang="en-US" sz="2000" dirty="0" smtClean="0"/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562074"/>
          </a:xfrm>
        </p:spPr>
        <p:txBody>
          <a:bodyPr/>
          <a:lstStyle/>
          <a:p>
            <a:r>
              <a:rPr lang="hr-HR" dirty="0" smtClean="0"/>
              <a:t>Uspostava veze</a:t>
            </a:r>
            <a:endParaRPr lang="en-US" dirty="0"/>
          </a:p>
        </p:txBody>
      </p:sp>
      <p:pic>
        <p:nvPicPr>
          <p:cNvPr id="19457" name="Picture 1" descr="Three-way handshak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5851597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 rot="861621">
            <a:off x="4490573" y="956457"/>
            <a:ext cx="3995936" cy="100811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err="1" smtClean="0"/>
              <a:t>Slika</a:t>
            </a:r>
            <a:r>
              <a:rPr lang="en-US" sz="2000" b="1" dirty="0" smtClean="0"/>
              <a:t> 4.</a:t>
            </a:r>
            <a:r>
              <a:rPr lang="en-US" sz="2000" dirty="0" smtClean="0"/>
              <a:t>  "Three-way handshake"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211669"/>
            <a:ext cx="882047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preuzeto</a:t>
            </a:r>
            <a:r>
              <a:rPr lang="en-US" dirty="0" smtClean="0"/>
              <a:t> s:  </a:t>
            </a:r>
            <a:r>
              <a:rPr lang="en-US" u="sng" dirty="0" smtClean="0">
                <a:hlinkClick r:id="rId3"/>
              </a:rPr>
              <a:t>http://condor.depaul.edu/jkristof/technotes/tcp-connection-establishment.jpg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Razmjena podataka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u obliku segmenta</a:t>
            </a:r>
          </a:p>
          <a:p>
            <a:r>
              <a:rPr lang="hr-HR" dirty="0" smtClean="0"/>
              <a:t>zaglavlje – 20 okteta (slijedi 0 ili više okteta podataka)</a:t>
            </a:r>
          </a:p>
          <a:p>
            <a:r>
              <a:rPr lang="hr-HR" dirty="0" smtClean="0"/>
              <a:t>Segment s 0 byta podataka – potvrda i kontrola poruke</a:t>
            </a:r>
          </a:p>
          <a:p>
            <a:r>
              <a:rPr lang="hr-HR" dirty="0" smtClean="0"/>
              <a:t>IP paket – 65 535 okteta</a:t>
            </a:r>
          </a:p>
          <a:p>
            <a:r>
              <a:rPr lang="hr-HR" dirty="0" smtClean="0"/>
              <a:t>MTU (Maximum Transmission Unite)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8914" name="Picture 2" descr="TCPs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060848"/>
            <a:ext cx="6510012" cy="356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764705"/>
            <a:ext cx="4176464" cy="86409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000" b="1" dirty="0" err="1" smtClean="0"/>
              <a:t>Slika</a:t>
            </a:r>
            <a:r>
              <a:rPr lang="en-US" sz="2000" b="1" dirty="0" smtClean="0"/>
              <a:t> 5. </a:t>
            </a:r>
            <a:r>
              <a:rPr lang="en-US" sz="2000" dirty="0" err="1" smtClean="0"/>
              <a:t>Struktura</a:t>
            </a:r>
            <a:r>
              <a:rPr lang="en-US" sz="2000" dirty="0" smtClean="0"/>
              <a:t> TCP </a:t>
            </a:r>
            <a:r>
              <a:rPr lang="en-US" sz="2000" dirty="0" err="1" smtClean="0"/>
              <a:t>segmenta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6093296"/>
            <a:ext cx="752432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Ideja</a:t>
            </a:r>
            <a:r>
              <a:rPr lang="en-US" dirty="0" smtClean="0"/>
              <a:t> </a:t>
            </a:r>
            <a:r>
              <a:rPr lang="en-US" dirty="0" err="1" smtClean="0"/>
              <a:t>slike</a:t>
            </a:r>
            <a:r>
              <a:rPr lang="en-US" dirty="0" smtClean="0"/>
              <a:t> </a:t>
            </a:r>
            <a:r>
              <a:rPr lang="en-US" dirty="0" err="1" smtClean="0"/>
              <a:t>preuzeta</a:t>
            </a:r>
            <a:r>
              <a:rPr lang="en-US" dirty="0" smtClean="0"/>
              <a:t> s: </a:t>
            </a:r>
            <a:r>
              <a:rPr lang="en-US" u="sng" dirty="0" smtClean="0">
                <a:hlinkClick r:id="rId3"/>
              </a:rPr>
              <a:t>http://azurit.blog.matfyz.sk/tcp_segment.jpg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TCP portovi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Opće poznati portovi – dodijeljeni od </a:t>
            </a:r>
            <a:r>
              <a:rPr lang="en-US" dirty="0" smtClean="0"/>
              <a:t>Internet Assigned Numbers Authority</a:t>
            </a:r>
            <a:endParaRPr lang="hr-HR" dirty="0" smtClean="0"/>
          </a:p>
          <a:p>
            <a:r>
              <a:rPr lang="hr-HR" dirty="0" smtClean="0"/>
              <a:t>Aplikacije koje koriste TCP (neke od njih):</a:t>
            </a:r>
          </a:p>
          <a:p>
            <a:pPr lvl="1"/>
            <a:r>
              <a:rPr lang="hr-HR" dirty="0" smtClean="0"/>
              <a:t>FTP (port 21)</a:t>
            </a:r>
          </a:p>
          <a:p>
            <a:pPr lvl="1"/>
            <a:r>
              <a:rPr lang="hr-HR" dirty="0" smtClean="0"/>
              <a:t>Telnet (port 23)</a:t>
            </a:r>
          </a:p>
          <a:p>
            <a:pPr lvl="1"/>
            <a:r>
              <a:rPr lang="hr-HR" dirty="0" smtClean="0"/>
              <a:t>SMTP (port 25)</a:t>
            </a:r>
          </a:p>
          <a:p>
            <a:pPr lvl="1"/>
            <a:r>
              <a:rPr lang="hr-HR" dirty="0" smtClean="0"/>
              <a:t>HTTP (port 80)</a:t>
            </a:r>
          </a:p>
          <a:p>
            <a:pPr marL="273050" lvl="1" indent="-273050"/>
            <a:endParaRPr lang="hr-HR" dirty="0" smtClean="0"/>
          </a:p>
          <a:p>
            <a:pPr marL="273050" lvl="1" indent="-273050"/>
            <a:r>
              <a:rPr lang="en-US" sz="2400" dirty="0" err="1" smtClean="0"/>
              <a:t>koristi</a:t>
            </a:r>
            <a:r>
              <a:rPr lang="en-US" sz="2400" dirty="0" smtClean="0"/>
              <a:t> </a:t>
            </a:r>
            <a:r>
              <a:rPr lang="en-US" sz="2400" dirty="0" err="1" smtClean="0"/>
              <a:t>kod</a:t>
            </a:r>
            <a:r>
              <a:rPr lang="en-US" sz="2400" dirty="0" smtClean="0"/>
              <a:t> </a:t>
            </a:r>
            <a:r>
              <a:rPr lang="en-US" sz="2400" dirty="0" err="1" smtClean="0"/>
              <a:t>aplikacija</a:t>
            </a:r>
            <a:r>
              <a:rPr lang="en-US" sz="2400" dirty="0" smtClean="0"/>
              <a:t> u </a:t>
            </a:r>
            <a:r>
              <a:rPr lang="en-US" sz="2400" dirty="0" err="1" smtClean="0"/>
              <a:t>kojima</a:t>
            </a:r>
            <a:r>
              <a:rPr lang="en-US" sz="2400" dirty="0" smtClean="0"/>
              <a:t> je </a:t>
            </a:r>
            <a:r>
              <a:rPr lang="en-US" sz="2400" dirty="0" err="1" smtClean="0"/>
              <a:t>bitna</a:t>
            </a:r>
            <a:r>
              <a:rPr lang="en-US" sz="2400" dirty="0" smtClean="0"/>
              <a:t> </a:t>
            </a:r>
            <a:r>
              <a:rPr lang="en-US" sz="2400" dirty="0" err="1" smtClean="0"/>
              <a:t>povratna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informacija</a:t>
            </a:r>
            <a:endParaRPr lang="hr-HR" sz="2400" dirty="0" smtClean="0"/>
          </a:p>
          <a:p>
            <a:pPr marL="273050" lvl="1" indent="-273050"/>
            <a:r>
              <a:rPr lang="en-US" sz="2400" dirty="0" smtClean="0"/>
              <a:t>65535 </a:t>
            </a:r>
            <a:r>
              <a:rPr lang="en-US" sz="2400" dirty="0" err="1" smtClean="0"/>
              <a:t>mogućih</a:t>
            </a:r>
            <a:r>
              <a:rPr lang="en-US" sz="2400" dirty="0" smtClean="0"/>
              <a:t> </a:t>
            </a:r>
            <a:r>
              <a:rPr lang="en-US" sz="2400" dirty="0" err="1" smtClean="0"/>
              <a:t>različitih</a:t>
            </a:r>
            <a:r>
              <a:rPr lang="en-US" sz="2400" dirty="0" smtClean="0"/>
              <a:t> </a:t>
            </a:r>
            <a:r>
              <a:rPr lang="en-US" sz="2400" dirty="0" err="1" smtClean="0"/>
              <a:t>portova</a:t>
            </a:r>
            <a:endParaRPr lang="hr-HR" sz="2400" dirty="0" smtClean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 rot="20114333">
            <a:off x="371040" y="1580562"/>
            <a:ext cx="5511100" cy="10927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6000" cap="small" dirty="0" smtClean="0"/>
              <a:t>TCP</a:t>
            </a:r>
            <a:r>
              <a:rPr kumimoji="0" lang="hr-HR" sz="6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UDP</a:t>
            </a:r>
            <a:endParaRPr kumimoji="0" lang="en-US" sz="6000" b="0" i="0" u="none" strike="noStrike" kern="1200" cap="small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2142580" y="4852177"/>
            <a:ext cx="5543785" cy="9470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anchor="b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6000" cap="small" dirty="0" smtClean="0"/>
              <a:t>usporedba</a:t>
            </a:r>
            <a:endParaRPr kumimoji="0" lang="en-US" sz="6000" b="0" i="0" u="none" strike="noStrike" kern="1200" cap="small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0" descr="7_tcp_vs_udp-300x2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6523" y="1543778"/>
            <a:ext cx="4824536" cy="37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 rot="20759178">
            <a:off x="458131" y="801470"/>
            <a:ext cx="3995936" cy="100811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000" b="1" dirty="0" err="1" smtClean="0"/>
              <a:t>Slika</a:t>
            </a:r>
            <a:r>
              <a:rPr lang="en-US" sz="2000" b="1" dirty="0" smtClean="0"/>
              <a:t> 6.</a:t>
            </a:r>
            <a:r>
              <a:rPr lang="en-US" sz="2000" dirty="0" smtClean="0"/>
              <a:t> </a:t>
            </a:r>
            <a:r>
              <a:rPr lang="en-US" sz="2000" dirty="0" err="1" smtClean="0"/>
              <a:t>Usporedba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karakteristika</a:t>
            </a:r>
            <a:r>
              <a:rPr lang="en-US" sz="2000" dirty="0" smtClean="0"/>
              <a:t> TCP </a:t>
            </a:r>
            <a:r>
              <a:rPr lang="en-US" sz="2000" dirty="0" err="1" smtClean="0"/>
              <a:t>i</a:t>
            </a:r>
            <a:r>
              <a:rPr lang="en-US" sz="2000" dirty="0" smtClean="0"/>
              <a:t> UDP </a:t>
            </a:r>
            <a:r>
              <a:rPr lang="en-US" sz="2000" dirty="0" err="1" smtClean="0"/>
              <a:t>protokola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5373216"/>
            <a:ext cx="8568952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</a:t>
            </a:r>
            <a:r>
              <a:rPr lang="en-US" dirty="0" err="1" smtClean="0"/>
              <a:t>slika</a:t>
            </a:r>
            <a:r>
              <a:rPr lang="en-US" dirty="0" smtClean="0"/>
              <a:t> </a:t>
            </a:r>
            <a:r>
              <a:rPr lang="en-US" dirty="0" err="1" smtClean="0"/>
              <a:t>preuzeta</a:t>
            </a:r>
            <a:r>
              <a:rPr lang="en-US" dirty="0" smtClean="0"/>
              <a:t> s:</a:t>
            </a:r>
            <a:r>
              <a:rPr lang="en-US" i="1" dirty="0" smtClean="0"/>
              <a:t> </a:t>
            </a:r>
            <a:r>
              <a:rPr lang="en-US" i="1" u="sng" dirty="0" smtClean="0">
                <a:hlinkClick r:id="rId3"/>
              </a:rPr>
              <a:t>http://www.theitstuff.com/files/2009/01/7_tcp_vs_udp-300x233.jpg</a:t>
            </a:r>
            <a:r>
              <a:rPr lang="en-US" i="1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0" descr="upotreba TCP - a i UDP - 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6995679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 rot="20926800">
            <a:off x="4343858" y="4096156"/>
            <a:ext cx="3995936" cy="100811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000" b="1" dirty="0" err="1" smtClean="0"/>
              <a:t>Slika</a:t>
            </a:r>
            <a:r>
              <a:rPr lang="en-US" sz="2000" b="1" dirty="0" smtClean="0"/>
              <a:t> 7.</a:t>
            </a:r>
            <a:r>
              <a:rPr lang="en-US" sz="2000" dirty="0" smtClean="0"/>
              <a:t> </a:t>
            </a:r>
            <a:r>
              <a:rPr lang="en-US" sz="2000" dirty="0" err="1" smtClean="0"/>
              <a:t>Aplikacije</a:t>
            </a:r>
            <a:r>
              <a:rPr lang="en-US" sz="2000" dirty="0" smtClean="0"/>
              <a:t> u </a:t>
            </a:r>
            <a:r>
              <a:rPr lang="en-US" sz="2000" dirty="0" err="1" smtClean="0"/>
              <a:t>kojima</a:t>
            </a:r>
            <a:r>
              <a:rPr lang="en-US" sz="2000" dirty="0" smtClean="0"/>
              <a:t> se </a:t>
            </a:r>
            <a:r>
              <a:rPr lang="en-US" sz="2000" dirty="0" err="1" smtClean="0"/>
              <a:t>koriste</a:t>
            </a:r>
            <a:r>
              <a:rPr lang="en-US" sz="2000" dirty="0" smtClean="0"/>
              <a:t> TCP </a:t>
            </a:r>
            <a:r>
              <a:rPr lang="en-US" sz="2000" dirty="0" err="1" smtClean="0"/>
              <a:t>i</a:t>
            </a:r>
            <a:r>
              <a:rPr lang="en-US" sz="2000" dirty="0" smtClean="0"/>
              <a:t> UDP </a:t>
            </a:r>
            <a:r>
              <a:rPr lang="en-US" sz="2000" dirty="0" err="1" smtClean="0"/>
              <a:t>protokoli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5733256"/>
            <a:ext cx="856895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</a:t>
            </a:r>
            <a:r>
              <a:rPr lang="en-US" dirty="0" err="1" smtClean="0"/>
              <a:t>slika</a:t>
            </a:r>
            <a:r>
              <a:rPr lang="en-US" dirty="0" smtClean="0"/>
              <a:t> </a:t>
            </a:r>
            <a:r>
              <a:rPr lang="en-US" dirty="0" err="1" smtClean="0"/>
              <a:t>preuzeta</a:t>
            </a:r>
            <a:r>
              <a:rPr lang="en-US" dirty="0" smtClean="0"/>
              <a:t> s: </a:t>
            </a:r>
            <a:r>
              <a:rPr lang="en-US" i="1" dirty="0" smtClean="0"/>
              <a:t>http://www3.gdin.edu.cn/jpkc/dzxnw/jsjkj/chapter3/33.htm)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27168" cy="652934"/>
          </a:xfrm>
        </p:spPr>
        <p:txBody>
          <a:bodyPr/>
          <a:lstStyle/>
          <a:p>
            <a:r>
              <a:rPr lang="hr-HR" dirty="0" smtClean="0"/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632848" cy="936104"/>
          </a:xfrm>
        </p:spPr>
        <p:txBody>
          <a:bodyPr>
            <a:normAutofit/>
          </a:bodyPr>
          <a:lstStyle/>
          <a:p>
            <a:pPr marL="265113" lvl="3" indent="-265113"/>
            <a:r>
              <a:rPr lang="hr-HR" sz="2400" dirty="0" smtClean="0"/>
              <a:t>Važnost protokola u mrežama</a:t>
            </a:r>
          </a:p>
          <a:p>
            <a:pPr marL="265113" lvl="3" indent="-265113"/>
            <a:r>
              <a:rPr lang="hr-HR" sz="2400" dirty="0" smtClean="0"/>
              <a:t>Komunikacijski, transportni protokoli...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08104" y="1268760"/>
            <a:ext cx="363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301008" y="3284984"/>
            <a:ext cx="5842992" cy="29809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619672" y="2996952"/>
            <a:ext cx="1584176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65113" marR="0" lvl="3" indent="-2651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tabLst/>
              <a:defRPr/>
            </a:pPr>
            <a:r>
              <a:rPr kumimoji="0" lang="hr-H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TCP?</a:t>
            </a:r>
          </a:p>
          <a:p>
            <a:pPr marL="2093913" lvl="7" indent="-265113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</a:pPr>
            <a:endParaRPr kumimoji="0" lang="hr-H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55776" y="4941168"/>
            <a:ext cx="1584176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65113" marR="0" lvl="3" indent="-2651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tabLst/>
              <a:defRPr/>
            </a:pPr>
            <a:r>
              <a:rPr lang="hr-HR" sz="2400" dirty="0" smtClean="0"/>
              <a:t>UDP?</a:t>
            </a:r>
            <a:endParaRPr kumimoji="0" lang="hr-H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156176" y="3573016"/>
            <a:ext cx="2304256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65113" marR="0" lvl="3" indent="-2651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tabLst/>
              <a:defRPr/>
            </a:pPr>
            <a:r>
              <a:rPr kumimoji="0" lang="hr-H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TCP</a:t>
            </a:r>
            <a:r>
              <a:rPr kumimoji="0" lang="hr-H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vs. 	UDP</a:t>
            </a:r>
            <a:endParaRPr kumimoji="0" lang="hr-H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093913" lvl="7" indent="-265113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</a:pPr>
            <a:endParaRPr kumimoji="0" lang="hr-H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003232" cy="3773016"/>
          </a:xfrm>
        </p:spPr>
        <p:txBody>
          <a:bodyPr/>
          <a:lstStyle/>
          <a:p>
            <a:r>
              <a:rPr lang="hr-HR" dirty="0" smtClean="0"/>
              <a:t>Transportni protokoli</a:t>
            </a:r>
          </a:p>
          <a:p>
            <a:r>
              <a:rPr lang="hr-HR" dirty="0" smtClean="0"/>
              <a:t>Razlika – (izostanak) potvrda, održavanje veze</a:t>
            </a:r>
          </a:p>
          <a:p>
            <a:r>
              <a:rPr lang="hr-HR" dirty="0" smtClean="0"/>
              <a:t>Različiti zadaci = različiti protokoli</a:t>
            </a:r>
          </a:p>
          <a:p>
            <a:r>
              <a:rPr lang="hr-HR" dirty="0" smtClean="0"/>
              <a:t>Prednosti vs. Nedostatci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27168" cy="580926"/>
          </a:xfrm>
        </p:spPr>
        <p:txBody>
          <a:bodyPr/>
          <a:lstStyle/>
          <a:p>
            <a:r>
              <a:rPr lang="hr-HR" dirty="0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424936" cy="55446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>
              <a:spcAft>
                <a:spcPts val="600"/>
              </a:spcAft>
            </a:pPr>
            <a:r>
              <a:rPr lang="en-US" dirty="0" smtClean="0"/>
              <a:t>Kurose, Ross: Computer Networking - A Top-down Approach Featuring the Internet, 3rd Ed, Addison-Wesley </a:t>
            </a:r>
          </a:p>
          <a:p>
            <a:pPr lvl="0">
              <a:spcAft>
                <a:spcPts val="600"/>
              </a:spcAft>
            </a:pPr>
            <a:r>
              <a:rPr lang="en-US" b="1" dirty="0" smtClean="0"/>
              <a:t>http://en.wikipedia.org/wiki/Transmission_Control_Protocol</a:t>
            </a:r>
            <a:r>
              <a:rPr lang="en-US" dirty="0" smtClean="0"/>
              <a:t> - 25.4.2011. - 15:40</a:t>
            </a:r>
          </a:p>
          <a:p>
            <a:pPr lvl="0">
              <a:spcAft>
                <a:spcPts val="600"/>
              </a:spcAft>
            </a:pPr>
            <a:r>
              <a:rPr lang="en-US" b="1" dirty="0" smtClean="0"/>
              <a:t>http://www.lincoln.edu/math/rmyrick/ComputerNetworks/InetReference/83.htm</a:t>
            </a:r>
            <a:r>
              <a:rPr lang="en-US" dirty="0" smtClean="0"/>
              <a:t> - 25.4.2011. - 15:41</a:t>
            </a:r>
          </a:p>
          <a:p>
            <a:pPr lvl="0">
              <a:spcAft>
                <a:spcPts val="600"/>
              </a:spcAft>
            </a:pPr>
            <a:r>
              <a:rPr lang="en-US" b="1" dirty="0" smtClean="0"/>
              <a:t>http://www.lincoln.edu/math/rmyrick/ComputerNetworks/InetReference/85.htm</a:t>
            </a:r>
            <a:r>
              <a:rPr lang="en-US" dirty="0" smtClean="0"/>
              <a:t> - 25.4.2011. - 15:42</a:t>
            </a:r>
          </a:p>
          <a:p>
            <a:pPr lvl="0">
              <a:spcAft>
                <a:spcPts val="600"/>
              </a:spcAft>
            </a:pPr>
            <a:r>
              <a:rPr lang="en-US" b="1" dirty="0" smtClean="0"/>
              <a:t>http://en.kioskea.net/contents/internet/tcp.php3</a:t>
            </a:r>
            <a:r>
              <a:rPr lang="en-US" dirty="0" smtClean="0"/>
              <a:t> - 25.4.2011. - 15:44</a:t>
            </a:r>
          </a:p>
          <a:p>
            <a:pPr lvl="0">
              <a:spcAft>
                <a:spcPts val="600"/>
              </a:spcAft>
            </a:pPr>
            <a:r>
              <a:rPr lang="en-US" b="1" dirty="0" smtClean="0"/>
              <a:t>http://searchnetworking.techtarget.com/definition/TCP</a:t>
            </a:r>
            <a:r>
              <a:rPr lang="en-US" dirty="0" smtClean="0"/>
              <a:t> - 25.4.2011. - 15:45</a:t>
            </a:r>
          </a:p>
          <a:p>
            <a:pPr lvl="0">
              <a:spcAft>
                <a:spcPts val="600"/>
              </a:spcAft>
            </a:pPr>
            <a:r>
              <a:rPr lang="en-US" b="1" dirty="0" smtClean="0">
                <a:hlinkClick r:id="rId2"/>
              </a:rPr>
              <a:t>http://www.softpanorama.org/Net/tcp_protocol_layers.shtml - 25.4.2011. - 15:46</a:t>
            </a:r>
            <a:endParaRPr lang="hr-HR" b="1" dirty="0" smtClean="0"/>
          </a:p>
          <a:p>
            <a:pPr>
              <a:spcAft>
                <a:spcPts val="600"/>
              </a:spcAft>
            </a:pPr>
            <a:r>
              <a:rPr lang="en-US" b="1" dirty="0" smtClean="0"/>
              <a:t>http://www.freesoft.org/CIE/Course/Section4/index.htm</a:t>
            </a:r>
            <a:r>
              <a:rPr lang="en-US" dirty="0" smtClean="0"/>
              <a:t> - 25.4.2011. - 15:47</a:t>
            </a:r>
          </a:p>
          <a:p>
            <a:pPr lvl="0">
              <a:spcAft>
                <a:spcPts val="1200"/>
              </a:spcAft>
            </a:pPr>
            <a:endParaRPr lang="en-US" dirty="0" smtClean="0"/>
          </a:p>
          <a:p>
            <a:pPr>
              <a:spcAft>
                <a:spcPts val="1200"/>
              </a:spcAft>
              <a:buNone/>
            </a:pP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99176" cy="580926"/>
          </a:xfrm>
        </p:spPr>
        <p:txBody>
          <a:bodyPr/>
          <a:lstStyle/>
          <a:p>
            <a:r>
              <a:rPr lang="hr-HR" dirty="0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352928" cy="54726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>
              <a:spcAft>
                <a:spcPts val="600"/>
              </a:spcAft>
            </a:pPr>
            <a:r>
              <a:rPr lang="en-US" sz="2000" b="1" dirty="0" smtClean="0"/>
              <a:t>http://voip.neslanovac.com/voip-faq/81-tcp-transmission-control-protocol.html</a:t>
            </a:r>
            <a:r>
              <a:rPr lang="en-US" sz="2000" dirty="0" smtClean="0"/>
              <a:t> - 25.4.2011. - 15:48</a:t>
            </a:r>
          </a:p>
          <a:p>
            <a:pPr lvl="0">
              <a:spcAft>
                <a:spcPts val="600"/>
              </a:spcAft>
            </a:pPr>
            <a:r>
              <a:rPr lang="en-US" b="1" dirty="0" smtClean="0"/>
              <a:t>http://mreze.layer-x.com/s040100-0.html</a:t>
            </a:r>
            <a:r>
              <a:rPr lang="en-US" dirty="0" smtClean="0"/>
              <a:t> - 25.4.2011. - 15:49 - </a:t>
            </a:r>
            <a:r>
              <a:rPr lang="en-US" dirty="0" err="1" smtClean="0"/>
              <a:t>ovdje</a:t>
            </a:r>
            <a:r>
              <a:rPr lang="en-US" dirty="0" smtClean="0"/>
              <a:t> </a:t>
            </a:r>
            <a:r>
              <a:rPr lang="en-US" dirty="0" err="1" smtClean="0"/>
              <a:t>mozes</a:t>
            </a:r>
            <a:r>
              <a:rPr lang="en-US" dirty="0" smtClean="0"/>
              <a:t> </a:t>
            </a:r>
            <a:r>
              <a:rPr lang="en-US" dirty="0" err="1" smtClean="0"/>
              <a:t>ici</a:t>
            </a:r>
            <a:r>
              <a:rPr lang="en-US" dirty="0" smtClean="0"/>
              <a:t> </a:t>
            </a:r>
            <a:r>
              <a:rPr lang="en-US" dirty="0" err="1" smtClean="0"/>
              <a:t>lijevo</a:t>
            </a:r>
            <a:r>
              <a:rPr lang="en-US" dirty="0" smtClean="0"/>
              <a:t> - </a:t>
            </a:r>
            <a:r>
              <a:rPr lang="en-US" dirty="0" err="1" smtClean="0"/>
              <a:t>desno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desno</a:t>
            </a:r>
            <a:r>
              <a:rPr lang="en-US" dirty="0" smtClean="0"/>
              <a:t> je </a:t>
            </a:r>
            <a:r>
              <a:rPr lang="en-US" dirty="0" err="1" smtClean="0"/>
              <a:t>i</a:t>
            </a:r>
            <a:r>
              <a:rPr lang="en-US" dirty="0" smtClean="0"/>
              <a:t> UDP</a:t>
            </a:r>
          </a:p>
          <a:p>
            <a:pPr lvl="0">
              <a:spcAft>
                <a:spcPts val="600"/>
              </a:spcAft>
            </a:pPr>
            <a:r>
              <a:rPr lang="en-US" b="1" dirty="0" smtClean="0"/>
              <a:t>http://en.wikipedia.org/wiki/User_Datagram_Protocol</a:t>
            </a:r>
            <a:r>
              <a:rPr lang="en-US" dirty="0" smtClean="0"/>
              <a:t> - 25.4.2011. - 15:51</a:t>
            </a:r>
          </a:p>
          <a:p>
            <a:pPr lvl="0">
              <a:spcAft>
                <a:spcPts val="600"/>
              </a:spcAft>
            </a:pPr>
            <a:r>
              <a:rPr lang="en-US" b="1" dirty="0" smtClean="0"/>
              <a:t>http://voip.neslanovac.com/voip-faq/78-udp-user-datagram-protokol.html</a:t>
            </a:r>
            <a:r>
              <a:rPr lang="en-US" dirty="0" smtClean="0"/>
              <a:t> - 25.4.2011. - 15:52</a:t>
            </a:r>
          </a:p>
          <a:p>
            <a:pPr lvl="0">
              <a:spcAft>
                <a:spcPts val="600"/>
              </a:spcAft>
            </a:pPr>
            <a:r>
              <a:rPr lang="en-US" b="1" dirty="0" smtClean="0"/>
              <a:t>http://www.windowsnetworking.com/articles_tutorials/Understanding-UDP-Protocol.html</a:t>
            </a:r>
            <a:r>
              <a:rPr lang="en-US" dirty="0" smtClean="0"/>
              <a:t> - 25.4.2011. - 15:53</a:t>
            </a:r>
          </a:p>
          <a:p>
            <a:pPr lvl="0">
              <a:spcAft>
                <a:spcPts val="600"/>
              </a:spcAft>
            </a:pPr>
            <a:r>
              <a:rPr lang="en-US" b="1" dirty="0" smtClean="0"/>
              <a:t>http://searchsoa.techtarget.com/definition/UDP</a:t>
            </a:r>
            <a:r>
              <a:rPr lang="en-US" dirty="0" smtClean="0"/>
              <a:t> - 25.4.2011. - 15:54</a:t>
            </a:r>
          </a:p>
          <a:p>
            <a:pPr lvl="0">
              <a:spcAft>
                <a:spcPts val="600"/>
              </a:spcAft>
            </a:pPr>
            <a:r>
              <a:rPr lang="en-US" b="1" dirty="0" smtClean="0"/>
              <a:t>http://compnetworking.about.com/od/networkprotocolsip/g/udp-user-datagram-protocol.htm</a:t>
            </a:r>
            <a:r>
              <a:rPr lang="en-US" dirty="0" smtClean="0"/>
              <a:t> - 25.4.2011. - 15:54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 rot="20114333">
            <a:off x="155015" y="1724578"/>
            <a:ext cx="5511100" cy="10927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6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Udp protokol</a:t>
            </a:r>
            <a:endParaRPr kumimoji="0" lang="en-US" sz="6000" b="0" i="0" u="none" strike="noStrike" kern="1200" cap="small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 descr="ud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996952"/>
            <a:ext cx="4762500" cy="2857500"/>
          </a:xfrm>
          <a:prstGeom prst="rect">
            <a:avLst/>
          </a:prstGeom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27168" cy="724942"/>
          </a:xfrm>
        </p:spPr>
        <p:txBody>
          <a:bodyPr/>
          <a:lstStyle/>
          <a:p>
            <a:r>
              <a:rPr lang="hr-HR" dirty="0" smtClean="0"/>
              <a:t>UDP protokol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064896" cy="4752528"/>
          </a:xfrm>
        </p:spPr>
        <p:txBody>
          <a:bodyPr>
            <a:normAutofit/>
          </a:bodyPr>
          <a:lstStyle/>
          <a:p>
            <a:r>
              <a:rPr lang="en-US" dirty="0" smtClean="0"/>
              <a:t>User Datagram Protocol</a:t>
            </a:r>
            <a:endParaRPr lang="hr-HR" dirty="0" smtClean="0"/>
          </a:p>
          <a:p>
            <a:r>
              <a:rPr lang="en-US" dirty="0" smtClean="0"/>
              <a:t>David P. Reed 1980.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hr-HR" dirty="0" smtClean="0"/>
              <a:t>- </a:t>
            </a:r>
            <a:r>
              <a:rPr lang="en-US" dirty="0" smtClean="0"/>
              <a:t>RFC 768 </a:t>
            </a:r>
            <a:r>
              <a:rPr lang="en-US" dirty="0" err="1" smtClean="0"/>
              <a:t>protokol</a:t>
            </a: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>
              <a:solidFill>
                <a:srgbClr val="002060"/>
              </a:solidFill>
            </a:endParaRPr>
          </a:p>
          <a:p>
            <a:r>
              <a:rPr lang="hr-HR" dirty="0" smtClean="0">
                <a:solidFill>
                  <a:srgbClr val="002060"/>
                </a:solidFill>
              </a:rPr>
              <a:t>Računalne aplikacije             slanje poruka (bez postavljanja kanala i putova)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851920" y="3573016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Multipleksiranje, demultipleksiranje, osnovna provjera grešaka</a:t>
            </a:r>
          </a:p>
          <a:p>
            <a:r>
              <a:rPr lang="hr-HR" dirty="0" smtClean="0"/>
              <a:t>aplikacija “priča” direktno s udaljenim IP-om</a:t>
            </a:r>
          </a:p>
          <a:p>
            <a:r>
              <a:rPr lang="hr-HR" dirty="0" smtClean="0"/>
              <a:t>slanje poruke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27168" cy="724942"/>
          </a:xfrm>
        </p:spPr>
        <p:txBody>
          <a:bodyPr/>
          <a:lstStyle/>
          <a:p>
            <a:r>
              <a:rPr lang="hr-HR" dirty="0" smtClean="0"/>
              <a:t>UDP protokol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204864"/>
            <a:ext cx="7560840" cy="352839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Nema čekanja na uspostavu konekcije. </a:t>
            </a:r>
            <a:endParaRPr lang="hr-HR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Nema „stanja“ veze. </a:t>
            </a:r>
            <a:endParaRPr lang="hr-HR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Malo zaglavlje. </a:t>
            </a:r>
            <a:endParaRPr lang="hr-HR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Neregulirana stopa slanja.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27168" cy="724942"/>
          </a:xfrm>
        </p:spPr>
        <p:txBody>
          <a:bodyPr/>
          <a:lstStyle/>
          <a:p>
            <a:r>
              <a:rPr lang="hr-HR" dirty="0" smtClean="0"/>
              <a:t>UDP protokol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19872" y="764704"/>
            <a:ext cx="4680520" cy="72008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Zašto ga koristiti?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31840" y="4509120"/>
            <a:ext cx="4176464" cy="234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6" y="5085184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nezahtjevnost</a:t>
            </a:r>
            <a:r>
              <a:rPr lang="en-US" sz="2400" dirty="0" smtClean="0"/>
              <a:t> </a:t>
            </a:r>
            <a:r>
              <a:rPr lang="en-US" sz="2400" dirty="0" err="1" smtClean="0"/>
              <a:t>korisna</a:t>
            </a:r>
            <a:r>
              <a:rPr lang="en-US" sz="2400" dirty="0" smtClean="0"/>
              <a:t> </a:t>
            </a:r>
            <a:r>
              <a:rPr lang="en-US" sz="2400" dirty="0" err="1" smtClean="0"/>
              <a:t>kod</a:t>
            </a:r>
            <a:r>
              <a:rPr lang="en-US" sz="2400" dirty="0" smtClean="0"/>
              <a:t> </a:t>
            </a:r>
            <a:r>
              <a:rPr lang="en-US" sz="2400" dirty="0" err="1" smtClean="0"/>
              <a:t>servera</a:t>
            </a:r>
            <a:r>
              <a:rPr lang="en-US" sz="2400" dirty="0" smtClean="0"/>
              <a:t> </a:t>
            </a:r>
            <a:r>
              <a:rPr lang="en-US" sz="2400" dirty="0" err="1" smtClean="0"/>
              <a:t>koji</a:t>
            </a:r>
            <a:r>
              <a:rPr lang="en-US" sz="2400" dirty="0" smtClean="0"/>
              <a:t> </a:t>
            </a:r>
            <a:r>
              <a:rPr lang="en-US" sz="2400" dirty="0" err="1" smtClean="0"/>
              <a:t>poslužuju</a:t>
            </a:r>
            <a:r>
              <a:rPr lang="en-US" sz="2400" dirty="0" smtClean="0"/>
              <a:t> </a:t>
            </a:r>
            <a:r>
              <a:rPr lang="en-US" sz="2400" dirty="0" err="1" smtClean="0"/>
              <a:t>puno</a:t>
            </a:r>
            <a:r>
              <a:rPr lang="en-US" sz="2400" dirty="0" smtClean="0"/>
              <a:t> </a:t>
            </a:r>
            <a:r>
              <a:rPr lang="en-US" sz="2400" dirty="0" err="1" smtClean="0"/>
              <a:t>klijenata</a:t>
            </a:r>
            <a:endParaRPr lang="en-US" sz="2400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6189136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788024" y="2636912"/>
            <a:ext cx="3995936" cy="100811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hr-HR" sz="2000" b="1" dirty="0" smtClean="0"/>
              <a:t>Slika 1.</a:t>
            </a:r>
            <a:r>
              <a:rPr lang="hr-HR" sz="2000" dirty="0" smtClean="0"/>
              <a:t> Pregled najčešće </a:t>
            </a:r>
          </a:p>
          <a:p>
            <a:pPr algn="ctr">
              <a:buNone/>
            </a:pPr>
            <a:r>
              <a:rPr lang="hr-HR" sz="2000" dirty="0" smtClean="0"/>
              <a:t>korištenih portova</a:t>
            </a:r>
            <a:endParaRPr lang="en-US" sz="2000" dirty="0" smtClean="0"/>
          </a:p>
          <a:p>
            <a:pPr algn="ctr"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6309320"/>
            <a:ext cx="631454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r-HR" dirty="0" smtClean="0"/>
              <a:t>(preuzeto s: </a:t>
            </a:r>
            <a:r>
              <a:rPr lang="en-US" u="sng" dirty="0" smtClean="0">
                <a:hlinkClick r:id="rId3"/>
              </a:rPr>
              <a:t>http://www.informatika.buzdo.com/s916.htm</a:t>
            </a:r>
            <a:r>
              <a:rPr lang="hr-HR" u="sng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706090"/>
          </a:xfrm>
        </p:spPr>
        <p:txBody>
          <a:bodyPr/>
          <a:lstStyle/>
          <a:p>
            <a:r>
              <a:rPr lang="hr-HR" dirty="0" smtClean="0"/>
              <a:t>Struktura paketa u UDP-u</a:t>
            </a:r>
            <a:endParaRPr lang="en-US" dirty="0"/>
          </a:p>
        </p:txBody>
      </p:sp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564904"/>
            <a:ext cx="4239833" cy="2909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 rot="20387155">
            <a:off x="480205" y="1797014"/>
            <a:ext cx="4032448" cy="79208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err="1" smtClean="0"/>
              <a:t>Slika</a:t>
            </a:r>
            <a:r>
              <a:rPr lang="en-US" sz="2000" b="1" dirty="0" smtClean="0"/>
              <a:t> 2.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Struktura</a:t>
            </a:r>
            <a:r>
              <a:rPr lang="en-US" sz="2000" dirty="0" smtClean="0"/>
              <a:t> </a:t>
            </a:r>
            <a:r>
              <a:rPr lang="en-US" sz="2000" dirty="0" err="1" smtClean="0"/>
              <a:t>paketa</a:t>
            </a:r>
            <a:r>
              <a:rPr lang="en-US" sz="2000" dirty="0" smtClean="0"/>
              <a:t> u UDP-u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6021288"/>
            <a:ext cx="726032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r-HR" dirty="0" smtClean="0"/>
              <a:t>(preuzeto s: </a:t>
            </a:r>
            <a:r>
              <a:rPr lang="en-US" u="sng" dirty="0" smtClean="0">
                <a:hlinkClick r:id="rId3"/>
              </a:rPr>
              <a:t>http://en.wikipedia.org/wiki/User_Datagram_Protocol</a:t>
            </a:r>
            <a:r>
              <a:rPr lang="hr-HR" u="sng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 rot="20114333">
            <a:off x="371040" y="1580562"/>
            <a:ext cx="5511100" cy="10927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6000" cap="small" dirty="0" smtClean="0"/>
              <a:t>TCP</a:t>
            </a:r>
            <a:r>
              <a:rPr kumimoji="0" lang="hr-HR" sz="6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protokol</a:t>
            </a:r>
            <a:endParaRPr kumimoji="0" lang="en-US" sz="6000" b="0" i="0" u="none" strike="noStrike" kern="1200" cap="small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 descr="tc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924944"/>
            <a:ext cx="4762500" cy="2857500"/>
          </a:xfrm>
          <a:prstGeom prst="rect">
            <a:avLst/>
          </a:prstGeom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268</TotalTime>
  <Words>557</Words>
  <Application>Microsoft Office PowerPoint</Application>
  <PresentationFormat>On-screen Show (4:3)</PresentationFormat>
  <Paragraphs>114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TCP i UDP protokoli</vt:lpstr>
      <vt:lpstr>Uvod</vt:lpstr>
      <vt:lpstr>Slide 3</vt:lpstr>
      <vt:lpstr>UDP protokol</vt:lpstr>
      <vt:lpstr>UDP protokol</vt:lpstr>
      <vt:lpstr>UDP protokol</vt:lpstr>
      <vt:lpstr>Slide 7</vt:lpstr>
      <vt:lpstr>Struktura paketa u UDP-u</vt:lpstr>
      <vt:lpstr>Slide 9</vt:lpstr>
      <vt:lpstr>TCP protokol</vt:lpstr>
      <vt:lpstr>Osnovna svojstva TCP-a</vt:lpstr>
      <vt:lpstr>Slide 12</vt:lpstr>
      <vt:lpstr>Uspostava veze</vt:lpstr>
      <vt:lpstr>Razmjena podataka</vt:lpstr>
      <vt:lpstr>Slide 15</vt:lpstr>
      <vt:lpstr>TCP portovi</vt:lpstr>
      <vt:lpstr>Slide 17</vt:lpstr>
      <vt:lpstr>Slide 18</vt:lpstr>
      <vt:lpstr>Slide 19</vt:lpstr>
      <vt:lpstr>Zaključak</vt:lpstr>
      <vt:lpstr>Literatura</vt:lpstr>
      <vt:lpstr>Literatura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E-banking</dc:title>
  <dc:creator>Mateja</dc:creator>
  <cp:lastModifiedBy>Rebeka</cp:lastModifiedBy>
  <cp:revision>31</cp:revision>
  <dcterms:created xsi:type="dcterms:W3CDTF">2010-12-05T14:18:55Z</dcterms:created>
  <dcterms:modified xsi:type="dcterms:W3CDTF">2011-05-15T15:32:42Z</dcterms:modified>
</cp:coreProperties>
</file>