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3D9ABEB-DD58-44B9-9FA1-AEDFB03148F7}" type="datetimeFigureOut">
              <a:rPr lang="sr-Latn-CS" smtClean="0"/>
              <a:t>1.6.2010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3D9ABEB-DD58-44B9-9FA1-AEDFB03148F7}" type="datetimeFigureOut">
              <a:rPr lang="sr-Latn-CS" smtClean="0"/>
              <a:t>1.6.2010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3D9ABEB-DD58-44B9-9FA1-AEDFB03148F7}" type="datetimeFigureOut">
              <a:rPr lang="sr-Latn-CS" smtClean="0"/>
              <a:t>1.6.2010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3D9ABEB-DD58-44B9-9FA1-AEDFB03148F7}" type="datetimeFigureOut">
              <a:rPr lang="sr-Latn-CS" smtClean="0"/>
              <a:t>1.6.2010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D9ABEB-DD58-44B9-9FA1-AEDFB03148F7}" type="datetimeFigureOut">
              <a:rPr lang="sr-Latn-CS" smtClean="0"/>
              <a:t>1.6.2010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3D9ABEB-DD58-44B9-9FA1-AEDFB03148F7}" type="datetimeFigureOut">
              <a:rPr lang="sr-Latn-CS" smtClean="0"/>
              <a:t>1.6.2010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3D9ABEB-DD58-44B9-9FA1-AEDFB03148F7}" type="datetimeFigureOut">
              <a:rPr lang="sr-Latn-CS" smtClean="0"/>
              <a:t>1.6.2010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3D9ABEB-DD58-44B9-9FA1-AEDFB03148F7}" type="datetimeFigureOut">
              <a:rPr lang="sr-Latn-CS" smtClean="0"/>
              <a:t>1.6.2010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9ABEB-DD58-44B9-9FA1-AEDFB03148F7}" type="datetimeFigureOut">
              <a:rPr lang="sr-Latn-CS" smtClean="0"/>
              <a:t>1.6.2010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9ABEB-DD58-44B9-9FA1-AEDFB03148F7}" type="datetimeFigureOut">
              <a:rPr lang="sr-Latn-CS" smtClean="0"/>
              <a:t>1.6.2010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9ABEB-DD58-44B9-9FA1-AEDFB03148F7}" type="datetimeFigureOut">
              <a:rPr lang="sr-Latn-CS" smtClean="0"/>
              <a:t>1.6.2010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2DFB9E-2834-4065-AB6A-E960E56D6A32}" type="slidenum">
              <a:rPr lang="hr-HR" smtClean="0"/>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8000"/>
            <a:lum/>
          </a:blip>
          <a:srcRect/>
          <a:stretch>
            <a:fillRect t="-4000"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9ABEB-DD58-44B9-9FA1-AEDFB03148F7}" type="datetimeFigureOut">
              <a:rPr lang="sr-Latn-CS" smtClean="0"/>
              <a:t>1.6.2010</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DFB9E-2834-4065-AB6A-E960E56D6A32}" type="slidenum">
              <a:rPr lang="hr-HR" smtClean="0"/>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142984"/>
            <a:ext cx="7772400" cy="1470025"/>
          </a:xfrm>
        </p:spPr>
        <p:txBody>
          <a:bodyPr>
            <a:normAutofit fontScale="90000"/>
          </a:bodyPr>
          <a:lstStyle/>
          <a:p>
            <a:r>
              <a:rPr lang="hr-HR" dirty="0" smtClean="0"/>
              <a:t>What does Julius Ceasar have in common with the transmission of modern digital signals?</a:t>
            </a:r>
            <a:endParaRPr lang="hr-HR" dirty="0"/>
          </a:p>
        </p:txBody>
      </p:sp>
      <p:sp>
        <p:nvSpPr>
          <p:cNvPr id="3" name="Subtitle 2"/>
          <p:cNvSpPr>
            <a:spLocks noGrp="1"/>
          </p:cNvSpPr>
          <p:nvPr>
            <p:ph type="subTitle" idx="1"/>
          </p:nvPr>
        </p:nvSpPr>
        <p:spPr/>
        <p:txBody>
          <a:bodyPr/>
          <a:lstStyle/>
          <a:p>
            <a:endParaRPr lang="hr-HR" dirty="0"/>
          </a:p>
        </p:txBody>
      </p:sp>
      <p:pic>
        <p:nvPicPr>
          <p:cNvPr id="5" name="Picture 4" descr="Julius Caesar.jpg"/>
          <p:cNvPicPr>
            <a:picLocks noChangeAspect="1"/>
          </p:cNvPicPr>
          <p:nvPr/>
        </p:nvPicPr>
        <p:blipFill>
          <a:blip r:embed="rId2" cstate="print"/>
          <a:stretch>
            <a:fillRect/>
          </a:stretch>
        </p:blipFill>
        <p:spPr>
          <a:xfrm>
            <a:off x="1357290" y="3000372"/>
            <a:ext cx="2333038" cy="3071834"/>
          </a:xfrm>
          <a:prstGeom prst="rect">
            <a:avLst/>
          </a:prstGeom>
        </p:spPr>
      </p:pic>
      <p:pic>
        <p:nvPicPr>
          <p:cNvPr id="6" name="Picture 5" descr="code small.jpg"/>
          <p:cNvPicPr>
            <a:picLocks noChangeAspect="1"/>
          </p:cNvPicPr>
          <p:nvPr/>
        </p:nvPicPr>
        <p:blipFill>
          <a:blip r:embed="rId3" cstate="print"/>
          <a:stretch>
            <a:fillRect/>
          </a:stretch>
        </p:blipFill>
        <p:spPr>
          <a:xfrm>
            <a:off x="4500562" y="3214686"/>
            <a:ext cx="3659190" cy="2744393"/>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ry_queen_scots_1885a.jpg"/>
          <p:cNvPicPr>
            <a:picLocks noGrp="1" noChangeAspect="1"/>
          </p:cNvPicPr>
          <p:nvPr>
            <p:ph idx="1"/>
          </p:nvPr>
        </p:nvPicPr>
        <p:blipFill>
          <a:blip r:embed="rId2" cstate="print"/>
          <a:stretch>
            <a:fillRect/>
          </a:stretch>
        </p:blipFill>
        <p:spPr>
          <a:xfrm>
            <a:off x="571472" y="571480"/>
            <a:ext cx="4104431" cy="5554663"/>
          </a:xfrm>
        </p:spPr>
      </p:pic>
      <p:pic>
        <p:nvPicPr>
          <p:cNvPr id="5" name="Picture 4" descr="enigma.jpg"/>
          <p:cNvPicPr>
            <a:picLocks noChangeAspect="1"/>
          </p:cNvPicPr>
          <p:nvPr/>
        </p:nvPicPr>
        <p:blipFill>
          <a:blip r:embed="rId3" cstate="print"/>
          <a:stretch>
            <a:fillRect/>
          </a:stretch>
        </p:blipFill>
        <p:spPr>
          <a:xfrm>
            <a:off x="5572132" y="3500438"/>
            <a:ext cx="2500330" cy="3084939"/>
          </a:xfrm>
          <a:prstGeom prst="rect">
            <a:avLst/>
          </a:prstGeom>
        </p:spPr>
      </p:pic>
      <p:pic>
        <p:nvPicPr>
          <p:cNvPr id="6" name="Picture 5" descr="MaryDecodingKey.jpg"/>
          <p:cNvPicPr>
            <a:picLocks noChangeAspect="1"/>
          </p:cNvPicPr>
          <p:nvPr/>
        </p:nvPicPr>
        <p:blipFill>
          <a:blip r:embed="rId4" cstate="print"/>
          <a:stretch>
            <a:fillRect/>
          </a:stretch>
        </p:blipFill>
        <p:spPr>
          <a:xfrm>
            <a:off x="5072066" y="285728"/>
            <a:ext cx="3455510" cy="3214709"/>
          </a:xfrm>
          <a:prstGeom prst="rect">
            <a:avLst/>
          </a:prstGeom>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u="sng" dirty="0" smtClean="0"/>
              <a:t>Public key encryption</a:t>
            </a:r>
            <a:endParaRPr lang="hr-HR" u="sng" dirty="0"/>
          </a:p>
        </p:txBody>
      </p:sp>
      <p:sp>
        <p:nvSpPr>
          <p:cNvPr id="3" name="Content Placeholder 2"/>
          <p:cNvSpPr>
            <a:spLocks noGrp="1"/>
          </p:cNvSpPr>
          <p:nvPr>
            <p:ph idx="1"/>
          </p:nvPr>
        </p:nvSpPr>
        <p:spPr/>
        <p:txBody>
          <a:bodyPr/>
          <a:lstStyle/>
          <a:p>
            <a:r>
              <a:rPr lang="hr-HR" dirty="0"/>
              <a:t>d</a:t>
            </a:r>
            <a:r>
              <a:rPr lang="hr-HR" dirty="0" smtClean="0"/>
              <a:t>iscovered in the 1970s </a:t>
            </a:r>
          </a:p>
          <a:p>
            <a:r>
              <a:rPr lang="hr-HR" dirty="0"/>
              <a:t>t</a:t>
            </a:r>
            <a:r>
              <a:rPr lang="hr-HR" dirty="0" smtClean="0"/>
              <a:t>he secret </a:t>
            </a:r>
            <a:r>
              <a:rPr lang="hr-HR" dirty="0"/>
              <a:t>key could be broadcasted to all and yet message could remain entirely </a:t>
            </a:r>
            <a:r>
              <a:rPr lang="hr-HR" dirty="0" smtClean="0"/>
              <a:t>safe</a:t>
            </a:r>
          </a:p>
          <a:p>
            <a:r>
              <a:rPr lang="hr-HR" dirty="0" smtClean="0"/>
              <a:t>the </a:t>
            </a:r>
            <a:r>
              <a:rPr lang="hr-HR" dirty="0"/>
              <a:t>method depends on a 200 year old theorem in a branch of mathematics glorified for being the most useless of </a:t>
            </a:r>
            <a:r>
              <a:rPr lang="hr-HR" dirty="0" smtClean="0"/>
              <a:t>all</a:t>
            </a:r>
            <a:endParaRPr lang="hr-HR" dirty="0"/>
          </a:p>
          <a:p>
            <a:endParaRPr lang="hr-HR"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229600" cy="5483245"/>
          </a:xfrm>
        </p:spPr>
        <p:txBody>
          <a:bodyPr/>
          <a:lstStyle/>
          <a:p>
            <a:pPr algn="ctr">
              <a:buNone/>
            </a:pPr>
            <a:r>
              <a:rPr lang="hr-HR" dirty="0" smtClean="0"/>
              <a:t>   John Sender “J”                    Dr Reciever</a:t>
            </a:r>
          </a:p>
          <a:p>
            <a:pPr algn="ctr">
              <a:buNone/>
            </a:pPr>
            <a:r>
              <a:rPr lang="hr-HR" dirty="0" smtClean="0"/>
              <a:t> </a:t>
            </a:r>
          </a:p>
          <a:p>
            <a:pPr algn="ctr">
              <a:buNone/>
            </a:pPr>
            <a:r>
              <a:rPr lang="hr-HR" dirty="0" smtClean="0"/>
              <a:t>Dr Reciever 247, 5</a:t>
            </a:r>
          </a:p>
          <a:p>
            <a:pPr>
              <a:buNone/>
            </a:pPr>
            <a:endParaRPr lang="hr-HR" dirty="0"/>
          </a:p>
          <a:p>
            <a:pPr algn="ctr">
              <a:buNone/>
            </a:pPr>
            <a:r>
              <a:rPr lang="hr-HR" dirty="0" smtClean="0"/>
              <a:t>J – 74</a:t>
            </a:r>
          </a:p>
          <a:p>
            <a:pPr algn="ctr">
              <a:buNone/>
            </a:pPr>
            <a:endParaRPr lang="hr-HR" dirty="0"/>
          </a:p>
          <a:p>
            <a:pPr algn="ctr">
              <a:buNone/>
            </a:pPr>
            <a:r>
              <a:rPr lang="hr-HR" dirty="0" smtClean="0"/>
              <a:t>74</a:t>
            </a:r>
            <a:r>
              <a:rPr lang="hr-HR" baseline="30000" dirty="0" smtClean="0"/>
              <a:t>5</a:t>
            </a:r>
            <a:r>
              <a:rPr lang="hr-HR" dirty="0" smtClean="0"/>
              <a:t> = 74*74*74*74*74 = 2 219 006 624</a:t>
            </a:r>
          </a:p>
          <a:p>
            <a:pPr algn="ctr">
              <a:buNone/>
            </a:pPr>
            <a:r>
              <a:rPr lang="hr-HR" dirty="0" smtClean="0"/>
              <a:t>2 219 006 624 = 8 983 832 * 247 + 120</a:t>
            </a:r>
            <a:endParaRPr lang="hr-HR" dirty="0"/>
          </a:p>
        </p:txBody>
      </p:sp>
      <p:cxnSp>
        <p:nvCxnSpPr>
          <p:cNvPr id="5" name="Straight Arrow Connector 4"/>
          <p:cNvCxnSpPr/>
          <p:nvPr/>
        </p:nvCxnSpPr>
        <p:spPr>
          <a:xfrm>
            <a:off x="4214810" y="1285860"/>
            <a:ext cx="135732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lstStyle/>
          <a:p>
            <a:pPr algn="ctr">
              <a:buNone/>
            </a:pPr>
            <a:r>
              <a:rPr lang="hr-HR" dirty="0" smtClean="0"/>
              <a:t> John Sender “J”         </a:t>
            </a:r>
            <a:r>
              <a:rPr lang="hr-HR" baseline="30000" dirty="0" smtClean="0"/>
              <a:t>120</a:t>
            </a:r>
            <a:r>
              <a:rPr lang="hr-HR" dirty="0" smtClean="0"/>
              <a:t>           Dr Reciever</a:t>
            </a:r>
          </a:p>
          <a:p>
            <a:pPr algn="ctr">
              <a:buNone/>
            </a:pPr>
            <a:r>
              <a:rPr lang="hr-HR" dirty="0" smtClean="0"/>
              <a:t>p=13      q=19</a:t>
            </a:r>
          </a:p>
          <a:p>
            <a:pPr algn="ctr">
              <a:buNone/>
            </a:pPr>
            <a:r>
              <a:rPr lang="hr-HR" dirty="0" smtClean="0"/>
              <a:t>5*a ≡ 1 modulo (p-1)(q-1)</a:t>
            </a:r>
          </a:p>
          <a:p>
            <a:pPr algn="ctr">
              <a:buNone/>
            </a:pPr>
            <a:r>
              <a:rPr lang="hr-HR" dirty="0" smtClean="0"/>
              <a:t>a = 173</a:t>
            </a:r>
          </a:p>
          <a:p>
            <a:pPr algn="ctr">
              <a:buNone/>
            </a:pPr>
            <a:endParaRPr lang="hr-HR" dirty="0"/>
          </a:p>
          <a:p>
            <a:pPr algn="ctr">
              <a:buNone/>
            </a:pPr>
            <a:r>
              <a:rPr lang="hr-HR" dirty="0"/>
              <a:t>x</a:t>
            </a:r>
            <a:r>
              <a:rPr lang="hr-HR" dirty="0" smtClean="0"/>
              <a:t> ≡ 120</a:t>
            </a:r>
            <a:r>
              <a:rPr lang="hr-HR" baseline="30000" dirty="0" smtClean="0"/>
              <a:t>173</a:t>
            </a:r>
            <a:r>
              <a:rPr lang="hr-HR" dirty="0" smtClean="0"/>
              <a:t> (modulo 247)</a:t>
            </a:r>
          </a:p>
          <a:p>
            <a:pPr algn="ctr">
              <a:buNone/>
            </a:pPr>
            <a:r>
              <a:rPr lang="hr-HR" dirty="0"/>
              <a:t>x</a:t>
            </a:r>
            <a:r>
              <a:rPr lang="hr-HR" dirty="0" smtClean="0"/>
              <a:t> = 74 – “J” is back in town</a:t>
            </a:r>
            <a:endParaRPr lang="hr-HR" dirty="0"/>
          </a:p>
        </p:txBody>
      </p:sp>
      <p:cxnSp>
        <p:nvCxnSpPr>
          <p:cNvPr id="5" name="Straight Arrow Connector 4"/>
          <p:cNvCxnSpPr/>
          <p:nvPr/>
        </p:nvCxnSpPr>
        <p:spPr>
          <a:xfrm>
            <a:off x="4214810" y="1000108"/>
            <a:ext cx="142876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lstStyle/>
          <a:p>
            <a:pPr>
              <a:buNone/>
            </a:pPr>
            <a:endParaRPr lang="hr-HR" dirty="0" smtClean="0"/>
          </a:p>
          <a:p>
            <a:pPr>
              <a:buNone/>
            </a:pPr>
            <a:r>
              <a:rPr lang="hr-HR" dirty="0" smtClean="0"/>
              <a:t>Can you break this code?</a:t>
            </a:r>
          </a:p>
          <a:p>
            <a:pPr algn="ctr">
              <a:buNone/>
            </a:pPr>
            <a:endParaRPr lang="hr-HR" dirty="0" smtClean="0"/>
          </a:p>
          <a:p>
            <a:pPr algn="ctr">
              <a:buNone/>
            </a:pPr>
            <a:r>
              <a:rPr lang="hr-HR" sz="5400" dirty="0" smtClean="0"/>
              <a:t>YAOROVSEUEETHNCS</a:t>
            </a:r>
          </a:p>
          <a:p>
            <a:pPr algn="just">
              <a:buNone/>
            </a:pPr>
            <a:endParaRPr lang="hr-HR" sz="5400"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0"/>
            <a:ext cx="8229600" cy="5572164"/>
          </a:xfrm>
        </p:spPr>
        <p:txBody>
          <a:bodyPr/>
          <a:lstStyle/>
          <a:p>
            <a:pPr algn="just"/>
            <a:r>
              <a:rPr lang="en-US" dirty="0" smtClean="0"/>
              <a:t>This type of code is known as a Caesar Box (Julius Caesar was the first to write codes this way.) To decipher the message, simply divide the code into four groups of four, and rearrange them vertically like this...</a:t>
            </a:r>
            <a:endParaRPr lang="hr-HR" dirty="0" smtClean="0"/>
          </a:p>
          <a:p>
            <a:pPr algn="ctr">
              <a:buNone/>
            </a:pPr>
            <a:endParaRPr lang="hr-HR" dirty="0"/>
          </a:p>
          <a:p>
            <a:pPr algn="ctr">
              <a:buNone/>
            </a:pPr>
            <a:r>
              <a:rPr lang="hr-HR" dirty="0" smtClean="0"/>
              <a:t>YAOR</a:t>
            </a:r>
          </a:p>
          <a:p>
            <a:pPr algn="ctr">
              <a:buNone/>
            </a:pPr>
            <a:r>
              <a:rPr lang="hr-HR" dirty="0" smtClean="0"/>
              <a:t>OVSE</a:t>
            </a:r>
          </a:p>
          <a:p>
            <a:pPr algn="ctr">
              <a:buNone/>
            </a:pPr>
            <a:r>
              <a:rPr lang="hr-HR" dirty="0" smtClean="0"/>
              <a:t>UE..</a:t>
            </a:r>
            <a:endParaRPr lang="hr-HR" dirty="0"/>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lstStyle/>
          <a:p>
            <a:r>
              <a:rPr lang="hr-HR" dirty="0" smtClean="0"/>
              <a:t>And now this one:</a:t>
            </a:r>
          </a:p>
          <a:p>
            <a:pPr>
              <a:buNone/>
            </a:pPr>
            <a:endParaRPr lang="hr-HR" dirty="0"/>
          </a:p>
          <a:p>
            <a:pPr>
              <a:buNone/>
            </a:pPr>
            <a:endParaRPr lang="hr-HR" dirty="0" smtClean="0"/>
          </a:p>
          <a:p>
            <a:pPr algn="ctr">
              <a:buNone/>
            </a:pPr>
            <a:r>
              <a:rPr lang="hr-HR" sz="4400" dirty="0" smtClean="0"/>
              <a:t>WEDHAEJEECHUCROASIEDVTPDE</a:t>
            </a:r>
            <a:endParaRPr lang="hr-HR" sz="4400"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lstStyle/>
          <a:p>
            <a:pPr algn="ctr">
              <a:buNone/>
            </a:pPr>
            <a:endParaRPr lang="hr-HR" dirty="0" smtClean="0"/>
          </a:p>
          <a:p>
            <a:pPr algn="ctr">
              <a:buNone/>
            </a:pPr>
            <a:endParaRPr lang="hr-HR" dirty="0"/>
          </a:p>
          <a:p>
            <a:pPr algn="ctr">
              <a:buNone/>
            </a:pPr>
            <a:endParaRPr lang="hr-HR" dirty="0" smtClean="0"/>
          </a:p>
          <a:p>
            <a:pPr algn="ctr">
              <a:buNone/>
            </a:pPr>
            <a:r>
              <a:rPr lang="hr-HR" dirty="0" smtClean="0"/>
              <a:t>Thank you for your time! </a:t>
            </a:r>
            <a:r>
              <a:rPr lang="hr-HR" dirty="0" smtClean="0">
                <a:sym typeface="Wingdings" pitchFamily="2" charset="2"/>
              </a:rPr>
              <a:t></a:t>
            </a:r>
          </a:p>
          <a:p>
            <a:pPr algn="ctr">
              <a:buNone/>
            </a:pPr>
            <a:endParaRPr lang="hr-HR" dirty="0">
              <a:sym typeface="Wingdings" pitchFamily="2" charset="2"/>
            </a:endParaRPr>
          </a:p>
          <a:p>
            <a:pPr algn="ctr">
              <a:buNone/>
            </a:pPr>
            <a:endParaRPr lang="hr-HR" dirty="0" smtClean="0">
              <a:sym typeface="Wingdings" pitchFamily="2" charset="2"/>
            </a:endParaRPr>
          </a:p>
          <a:p>
            <a:pPr algn="r">
              <a:buNone/>
            </a:pPr>
            <a:r>
              <a:rPr lang="hr-HR" dirty="0" smtClean="0">
                <a:sym typeface="Wingdings" pitchFamily="2" charset="2"/>
              </a:rPr>
              <a:t>Rebeka Čordaš</a:t>
            </a:r>
            <a:endParaRPr lang="hr-HR" dirty="0"/>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500306"/>
            <a:ext cx="7772400" cy="1470025"/>
          </a:xfrm>
        </p:spPr>
        <p:txBody>
          <a:bodyPr>
            <a:normAutofit/>
          </a:bodyPr>
          <a:lstStyle/>
          <a:p>
            <a:r>
              <a:rPr lang="hr-HR" sz="6600" b="1" dirty="0" smtClean="0"/>
              <a:t>CODES AND CODING</a:t>
            </a:r>
            <a:endParaRPr lang="hr-HR" sz="6600" b="1"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lstStyle/>
          <a:p>
            <a:pPr>
              <a:buNone/>
            </a:pPr>
            <a:r>
              <a:rPr lang="hr-HR" dirty="0" smtClean="0"/>
              <a:t>-two important things when making codes:</a:t>
            </a:r>
          </a:p>
          <a:p>
            <a:pPr>
              <a:buNone/>
            </a:pPr>
            <a:r>
              <a:rPr lang="hr-HR" dirty="0"/>
              <a:t>	</a:t>
            </a:r>
            <a:r>
              <a:rPr lang="hr-HR" dirty="0" smtClean="0"/>
              <a:t>		- accuracy</a:t>
            </a:r>
          </a:p>
          <a:p>
            <a:pPr>
              <a:buNone/>
            </a:pPr>
            <a:r>
              <a:rPr lang="hr-HR" dirty="0"/>
              <a:t>	</a:t>
            </a:r>
            <a:r>
              <a:rPr lang="hr-HR" dirty="0" smtClean="0"/>
              <a:t>		- secrecy</a:t>
            </a:r>
          </a:p>
          <a:p>
            <a:pPr>
              <a:buNone/>
            </a:pPr>
            <a:endParaRPr lang="hr-HR" dirty="0"/>
          </a:p>
        </p:txBody>
      </p:sp>
      <p:pic>
        <p:nvPicPr>
          <p:cNvPr id="4" name="Picture 3" descr="code_talkers.png"/>
          <p:cNvPicPr>
            <a:picLocks noChangeAspect="1"/>
          </p:cNvPicPr>
          <p:nvPr/>
        </p:nvPicPr>
        <p:blipFill>
          <a:blip r:embed="rId2" cstate="print"/>
          <a:stretch>
            <a:fillRect/>
          </a:stretch>
        </p:blipFill>
        <p:spPr>
          <a:xfrm>
            <a:off x="1714480" y="2500306"/>
            <a:ext cx="5214974" cy="4140685"/>
          </a:xfrm>
          <a:prstGeom prst="rect">
            <a:avLst/>
          </a:prstGeom>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u="sng" dirty="0" smtClean="0"/>
              <a:t>Error detection and correction</a:t>
            </a:r>
            <a:endParaRPr lang="hr-HR" u="sng" dirty="0"/>
          </a:p>
        </p:txBody>
      </p:sp>
      <p:sp>
        <p:nvSpPr>
          <p:cNvPr id="3" name="Content Placeholder 2"/>
          <p:cNvSpPr>
            <a:spLocks noGrp="1"/>
          </p:cNvSpPr>
          <p:nvPr>
            <p:ph idx="1"/>
          </p:nvPr>
        </p:nvSpPr>
        <p:spPr/>
        <p:txBody>
          <a:bodyPr/>
          <a:lstStyle/>
          <a:p>
            <a:pPr>
              <a:buNone/>
            </a:pPr>
            <a:r>
              <a:rPr lang="hr-HR" dirty="0" smtClean="0"/>
              <a:t>Morse code </a:t>
            </a:r>
          </a:p>
          <a:p>
            <a:r>
              <a:rPr lang="hr-HR" dirty="0" smtClean="0"/>
              <a:t>invented in 19th century by Samuel Morse</a:t>
            </a:r>
          </a:p>
          <a:p>
            <a:r>
              <a:rPr lang="hr-HR" dirty="0"/>
              <a:t>u</a:t>
            </a:r>
            <a:r>
              <a:rPr lang="hr-HR" dirty="0" smtClean="0"/>
              <a:t>sed for sending the messages over the telegraph</a:t>
            </a:r>
          </a:p>
          <a:p>
            <a:r>
              <a:rPr lang="hr-HR" dirty="0"/>
              <a:t>c</a:t>
            </a:r>
            <a:r>
              <a:rPr lang="hr-HR" dirty="0" smtClean="0"/>
              <a:t>onsists of two symbols: dash </a:t>
            </a:r>
            <a:r>
              <a:rPr lang="hr-HR" b="1" dirty="0" smtClean="0"/>
              <a:t>–</a:t>
            </a:r>
            <a:r>
              <a:rPr lang="hr-HR" dirty="0" smtClean="0"/>
              <a:t> and dot ●</a:t>
            </a:r>
          </a:p>
          <a:p>
            <a:r>
              <a:rPr lang="hr-HR" dirty="0"/>
              <a:t>w</a:t>
            </a:r>
            <a:r>
              <a:rPr lang="hr-HR" dirty="0" smtClean="0"/>
              <a:t>asn’t good in error detection and correction</a:t>
            </a:r>
          </a:p>
          <a:p>
            <a:pPr>
              <a:buNone/>
            </a:pPr>
            <a:endParaRPr lang="hr-HR"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orse_code_alphabet.jpg"/>
          <p:cNvPicPr>
            <a:picLocks noGrp="1" noChangeAspect="1"/>
          </p:cNvPicPr>
          <p:nvPr>
            <p:ph idx="1"/>
          </p:nvPr>
        </p:nvPicPr>
        <p:blipFill>
          <a:blip r:embed="rId2" cstate="print"/>
          <a:stretch>
            <a:fillRect/>
          </a:stretch>
        </p:blipFill>
        <p:spPr>
          <a:xfrm>
            <a:off x="2736739" y="571500"/>
            <a:ext cx="3670521" cy="5554663"/>
          </a:xfrm>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5483245"/>
          </a:xfrm>
        </p:spPr>
        <p:txBody>
          <a:bodyPr/>
          <a:lstStyle/>
          <a:p>
            <a:r>
              <a:rPr lang="hr-HR" dirty="0"/>
              <a:t>c</a:t>
            </a:r>
            <a:r>
              <a:rPr lang="hr-HR" dirty="0" smtClean="0"/>
              <a:t>oding system consisting only of 1 and 0</a:t>
            </a:r>
          </a:p>
          <a:p>
            <a:r>
              <a:rPr lang="hr-HR" dirty="0" smtClean="0"/>
              <a:t>1 = “invade”</a:t>
            </a:r>
          </a:p>
          <a:p>
            <a:r>
              <a:rPr lang="hr-HR" dirty="0" smtClean="0"/>
              <a:t>0 = “do not invade”</a:t>
            </a:r>
          </a:p>
          <a:p>
            <a:r>
              <a:rPr lang="hr-HR" dirty="0"/>
              <a:t>i</a:t>
            </a:r>
            <a:r>
              <a:rPr lang="hr-HR" dirty="0" smtClean="0"/>
              <a:t>ncorrect transmission = disaster</a:t>
            </a:r>
          </a:p>
          <a:p>
            <a:pPr>
              <a:buNone/>
            </a:pPr>
            <a:endParaRPr lang="hr-HR" dirty="0"/>
          </a:p>
        </p:txBody>
      </p:sp>
      <p:pic>
        <p:nvPicPr>
          <p:cNvPr id="4" name="Picture 3" descr="JuliusCaesar.jpg"/>
          <p:cNvPicPr>
            <a:picLocks noChangeAspect="1"/>
          </p:cNvPicPr>
          <p:nvPr/>
        </p:nvPicPr>
        <p:blipFill>
          <a:blip r:embed="rId2" cstate="print"/>
          <a:stretch>
            <a:fillRect/>
          </a:stretch>
        </p:blipFill>
        <p:spPr>
          <a:xfrm>
            <a:off x="2500298" y="2714620"/>
            <a:ext cx="3429024" cy="3767820"/>
          </a:xfrm>
          <a:prstGeom prst="rect">
            <a:avLst/>
          </a:prstGeom>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500174"/>
            <a:ext cx="8229600" cy="3357586"/>
          </a:xfrm>
        </p:spPr>
        <p:txBody>
          <a:bodyPr/>
          <a:lstStyle/>
          <a:p>
            <a:r>
              <a:rPr lang="hr-HR" dirty="0" smtClean="0"/>
              <a:t>improvement by using code words of length two or three</a:t>
            </a:r>
          </a:p>
          <a:p>
            <a:r>
              <a:rPr lang="hr-HR" dirty="0" smtClean="0"/>
              <a:t>00 = “do not invade”, 11 = “invade”</a:t>
            </a:r>
          </a:p>
          <a:p>
            <a:r>
              <a:rPr lang="hr-HR" dirty="0" smtClean="0"/>
              <a:t>000 = “do not invade”, 111 = “invade”</a:t>
            </a:r>
          </a:p>
          <a:p>
            <a:r>
              <a:rPr lang="hr-HR" dirty="0"/>
              <a:t>i</a:t>
            </a:r>
            <a:r>
              <a:rPr lang="hr-HR" dirty="0" smtClean="0"/>
              <a:t>t makes it easier to detect error and correct it</a:t>
            </a:r>
            <a:endParaRPr lang="hr-HR"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lstStyle/>
          <a:p>
            <a:pPr algn="ctr">
              <a:buNone/>
            </a:pPr>
            <a:r>
              <a:rPr lang="hr-HR" dirty="0"/>
              <a:t>a</a:t>
            </a:r>
            <a:r>
              <a:rPr lang="hr-HR" dirty="0" smtClean="0"/>
              <a:t>utocorrect mode:</a:t>
            </a:r>
          </a:p>
          <a:p>
            <a:pPr algn="just">
              <a:buNone/>
            </a:pPr>
            <a:r>
              <a:rPr lang="hr-HR" dirty="0" smtClean="0"/>
              <a:t>           </a:t>
            </a:r>
          </a:p>
          <a:p>
            <a:pPr algn="ctr">
              <a:buNone/>
            </a:pPr>
            <a:r>
              <a:rPr lang="hr-HR" dirty="0" smtClean="0"/>
              <a:t>“animul” </a:t>
            </a:r>
            <a:r>
              <a:rPr lang="hr-HR" dirty="0" smtClean="0">
                <a:sym typeface="Wingdings" pitchFamily="2" charset="2"/>
              </a:rPr>
              <a:t> “animal”</a:t>
            </a:r>
          </a:p>
          <a:p>
            <a:pPr algn="just">
              <a:buNone/>
            </a:pPr>
            <a:endParaRPr lang="hr-HR" dirty="0">
              <a:sym typeface="Wingdings" pitchFamily="2" charset="2"/>
            </a:endParaRPr>
          </a:p>
          <a:p>
            <a:pPr algn="ctr">
              <a:buNone/>
            </a:pPr>
            <a:r>
              <a:rPr lang="hr-HR" dirty="0" smtClean="0">
                <a:sym typeface="Wingdings" pitchFamily="2" charset="2"/>
              </a:rPr>
              <a:t>“lomp”</a:t>
            </a:r>
          </a:p>
          <a:p>
            <a:pPr algn="ctr">
              <a:buNone/>
            </a:pPr>
            <a:endParaRPr lang="hr-HR" dirty="0" smtClean="0"/>
          </a:p>
          <a:p>
            <a:pPr algn="just">
              <a:buNone/>
            </a:pPr>
            <a:r>
              <a:rPr lang="hr-HR" dirty="0" smtClean="0"/>
              <a:t>                “lamp”        “limp”       “lump”</a:t>
            </a:r>
            <a:endParaRPr lang="hr-HR" dirty="0"/>
          </a:p>
        </p:txBody>
      </p:sp>
      <p:cxnSp>
        <p:nvCxnSpPr>
          <p:cNvPr id="5" name="Straight Arrow Connector 4"/>
          <p:cNvCxnSpPr/>
          <p:nvPr/>
        </p:nvCxnSpPr>
        <p:spPr>
          <a:xfrm rot="10800000" flipV="1">
            <a:off x="2571736" y="3571876"/>
            <a:ext cx="1500198" cy="7143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rot="5400000">
            <a:off x="4108447" y="3963991"/>
            <a:ext cx="78581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a:off x="5072066" y="3571876"/>
            <a:ext cx="1071570" cy="7143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u="sng" dirty="0" smtClean="0"/>
              <a:t>Making messages secret</a:t>
            </a:r>
            <a:endParaRPr lang="hr-HR" u="sng" dirty="0"/>
          </a:p>
        </p:txBody>
      </p:sp>
      <p:sp>
        <p:nvSpPr>
          <p:cNvPr id="3" name="Content Placeholder 2"/>
          <p:cNvSpPr>
            <a:spLocks noGrp="1"/>
          </p:cNvSpPr>
          <p:nvPr>
            <p:ph idx="1"/>
          </p:nvPr>
        </p:nvSpPr>
        <p:spPr/>
        <p:txBody>
          <a:bodyPr/>
          <a:lstStyle/>
          <a:p>
            <a:pPr algn="just"/>
            <a:r>
              <a:rPr lang="hr-HR" dirty="0" smtClean="0"/>
              <a:t>Julius Ceasar – changing around the letters of   his message according to a key that only he and his generals knew</a:t>
            </a:r>
          </a:p>
          <a:p>
            <a:pPr algn="just"/>
            <a:r>
              <a:rPr lang="hr-HR" dirty="0" smtClean="0"/>
              <a:t>Mary Queen of Scots – codes based on substitutions, but ones whose key could be uncovered by analysing the frequency of letters and symbols used</a:t>
            </a:r>
          </a:p>
          <a:p>
            <a:pPr algn="just"/>
            <a:r>
              <a:rPr lang="hr-HR" dirty="0" smtClean="0"/>
              <a:t>German Enigma</a:t>
            </a:r>
            <a:endParaRPr lang="hr-HR" dirty="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400</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What does Julius Ceasar have in common with the transmission of modern digital signals?</vt:lpstr>
      <vt:lpstr>CODES AND CODING</vt:lpstr>
      <vt:lpstr>Slide 3</vt:lpstr>
      <vt:lpstr>Error detection and correction</vt:lpstr>
      <vt:lpstr>Slide 5</vt:lpstr>
      <vt:lpstr>Slide 6</vt:lpstr>
      <vt:lpstr>Slide 7</vt:lpstr>
      <vt:lpstr>Slide 8</vt:lpstr>
      <vt:lpstr>Making messages secret</vt:lpstr>
      <vt:lpstr>Slide 10</vt:lpstr>
      <vt:lpstr>Public key encryption</vt:lpstr>
      <vt:lpstr>Slide 12</vt:lpstr>
      <vt:lpstr>Slide 13</vt:lpstr>
      <vt:lpstr>Slide 14</vt:lpstr>
      <vt:lpstr>Slide 15</vt:lpstr>
      <vt:lpstr>Slide 16</vt:lpstr>
      <vt:lpstr>Slide 17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Julius Ceasar have in common with the transmission of modern digital signals?</dc:title>
  <dc:creator>Rebeka</dc:creator>
  <cp:lastModifiedBy>Rebeka</cp:lastModifiedBy>
  <cp:revision>23</cp:revision>
  <dcterms:created xsi:type="dcterms:W3CDTF">2010-06-01T18:35:49Z</dcterms:created>
  <dcterms:modified xsi:type="dcterms:W3CDTF">2010-06-01T20:36:26Z</dcterms:modified>
</cp:coreProperties>
</file>