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75" r:id="rId4"/>
    <p:sldId id="268" r:id="rId5"/>
    <p:sldId id="261" r:id="rId6"/>
    <p:sldId id="271" r:id="rId7"/>
    <p:sldId id="258" r:id="rId8"/>
    <p:sldId id="263" r:id="rId9"/>
    <p:sldId id="277" r:id="rId10"/>
    <p:sldId id="276" r:id="rId11"/>
    <p:sldId id="278" r:id="rId12"/>
    <p:sldId id="269" r:id="rId13"/>
    <p:sldId id="267" r:id="rId14"/>
    <p:sldId id="270" r:id="rId15"/>
    <p:sldId id="259" r:id="rId16"/>
    <p:sldId id="262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6E7B"/>
    <a:srgbClr val="546D8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04" autoAdjust="0"/>
    <p:restoredTop sz="94684" autoAdjust="0"/>
  </p:normalViewPr>
  <p:slideViewPr>
    <p:cSldViewPr snapToGrid="0">
      <p:cViewPr>
        <p:scale>
          <a:sx n="66" d="100"/>
          <a:sy n="66" d="100"/>
        </p:scale>
        <p:origin x="-3216" y="-11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B495A-7B44-461A-B43F-B1C53CB01D18}" type="datetimeFigureOut">
              <a:rPr lang="sr-Latn-CS" smtClean="0"/>
              <a:pPr/>
              <a:t>22.5.2013.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B1D16-8986-48F0-BE88-001AE8C06D35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EBE81D-7175-4234-A8D6-5290CF93F3F1}" type="datetimeFigureOut">
              <a:rPr lang="sr-Latn-CS" smtClean="0"/>
              <a:pPr/>
              <a:t>22.5.2013.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CD83E-75E8-47A0-8985-1FFB8AF97841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CD83E-75E8-47A0-8985-1FFB8AF97841}" type="slidenum">
              <a:rPr lang="hr-HR" smtClean="0"/>
              <a:pPr/>
              <a:t>1</a:t>
            </a:fld>
            <a:endParaRPr lang="hr-H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CD83E-75E8-47A0-8985-1FFB8AF97841}" type="slidenum">
              <a:rPr lang="hr-HR" smtClean="0"/>
              <a:pPr/>
              <a:t>13</a:t>
            </a:fld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CD83E-75E8-47A0-8985-1FFB8AF97841}" type="slidenum">
              <a:rPr lang="hr-HR" smtClean="0"/>
              <a:pPr/>
              <a:t>14</a:t>
            </a:fld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CD83E-75E8-47A0-8985-1FFB8AF97841}" type="slidenum">
              <a:rPr lang="hr-HR" smtClean="0"/>
              <a:pPr/>
              <a:t>15</a:t>
            </a:fld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CD83E-75E8-47A0-8985-1FFB8AF97841}" type="slidenum">
              <a:rPr lang="hr-HR" smtClean="0"/>
              <a:pPr/>
              <a:t>16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CD83E-75E8-47A0-8985-1FFB8AF97841}" type="slidenum">
              <a:rPr lang="hr-HR" smtClean="0"/>
              <a:pPr/>
              <a:t>2</a:t>
            </a:fld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CD83E-75E8-47A0-8985-1FFB8AF97841}" type="slidenum">
              <a:rPr lang="hr-HR" smtClean="0"/>
              <a:pPr/>
              <a:t>4</a:t>
            </a:fld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CD83E-75E8-47A0-8985-1FFB8AF97841}" type="slidenum">
              <a:rPr lang="hr-HR" smtClean="0"/>
              <a:pPr/>
              <a:t>5</a:t>
            </a:fld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CD83E-75E8-47A0-8985-1FFB8AF97841}" type="slidenum">
              <a:rPr lang="hr-HR" smtClean="0"/>
              <a:pPr/>
              <a:t>6</a:t>
            </a:fld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CD83E-75E8-47A0-8985-1FFB8AF97841}" type="slidenum">
              <a:rPr lang="hr-HR" smtClean="0"/>
              <a:pPr/>
              <a:t>7</a:t>
            </a:fld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CD83E-75E8-47A0-8985-1FFB8AF97841}" type="slidenum">
              <a:rPr lang="hr-HR" smtClean="0"/>
              <a:pPr/>
              <a:t>8</a:t>
            </a:fld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CD83E-75E8-47A0-8985-1FFB8AF97841}" type="slidenum">
              <a:rPr lang="hr-HR" smtClean="0"/>
              <a:pPr/>
              <a:t>11</a:t>
            </a:fld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CD83E-75E8-47A0-8985-1FFB8AF97841}" type="slidenum">
              <a:rPr lang="hr-HR" smtClean="0"/>
              <a:pPr/>
              <a:t>12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7F5E86-31E9-4604-B65C-DB9B690ECA62}" type="datetime1">
              <a:rPr lang="sr-Latn-CS" smtClean="0"/>
              <a:pPr/>
              <a:t>22.5.2013.</a:t>
            </a:fld>
            <a:endParaRPr lang="hr-HR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hr-HR" smtClean="0"/>
              <a:t>Elektrotehnički fakultet Sveučilišta u Osijeku</a:t>
            </a:r>
            <a:endParaRPr lang="hr-H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70FC63-8ECB-47D2-85B1-6C09C65576B1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7F223-63C1-4E0D-BB8A-FA0CF1315CE5}" type="datetime1">
              <a:rPr lang="sr-Latn-CS" smtClean="0"/>
              <a:pPr/>
              <a:t>22.5.2013.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hr-HR" smtClean="0"/>
              <a:t>Elektrotehnički fakultet Sveučilišta u Osijeku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8C1EB8-2AB2-4A12-B26B-B4B7E27BBF8E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F9DAF-5FA4-4D8A-A18E-C108A513447B}" type="datetime1">
              <a:rPr lang="sr-Latn-CS" smtClean="0"/>
              <a:pPr/>
              <a:t>22.5.2013.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hr-HR" smtClean="0"/>
              <a:t>Elektrotehnički fakultet Sveučilišta u Osijeku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C88F39-64EC-40F0-8872-3F2FCC3FCCA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14129-56E9-4B94-B48A-59385C9FC269}" type="datetime1">
              <a:rPr lang="sr-Latn-CS" smtClean="0"/>
              <a:pPr/>
              <a:t>22.5.2013.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hr-HR" smtClean="0"/>
              <a:t>Elektrotehnički fakultet Sveučilišta u Osijeku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8FD2B-A613-47B1-98CF-81AE264F817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8B2CEC-66E2-40AA-95AA-B91B03EBD2CB}" type="datetime1">
              <a:rPr lang="sr-Latn-CS" smtClean="0"/>
              <a:pPr/>
              <a:t>22.5.2013.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hr-HR" smtClean="0"/>
              <a:t>Elektrotehnički fakultet Sveučilišta u Osijeku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A693FC-F6C1-4A1A-9E3B-C2EB404938D6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E506CE-EE0E-470C-9C8A-2B195AB80FC5}" type="datetime1">
              <a:rPr lang="sr-Latn-CS" smtClean="0"/>
              <a:pPr/>
              <a:t>22.5.2013.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hr-HR" smtClean="0"/>
              <a:t>Elektrotehnički fakultet Sveučilišta u Osijeku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45D369-CF4B-40DD-A8AF-62E772B9373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2B813-B4BE-47DD-AF80-BAB7F5178F52}" type="datetime1">
              <a:rPr lang="sr-Latn-CS" smtClean="0"/>
              <a:pPr/>
              <a:t>22.5.2013.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hr-HR" smtClean="0"/>
              <a:t>Elektrotehnički fakultet Sveučilišta u Osijeku</a:t>
            </a:r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E3DCD-476B-4CEE-8AA5-1EB51ED2B43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8E1C55-82DD-4CE3-9526-3699B2E9B4AD}" type="datetime1">
              <a:rPr lang="sr-Latn-CS" smtClean="0"/>
              <a:pPr/>
              <a:t>22.5.2013.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hr-HR" smtClean="0"/>
              <a:t>Elektrotehnički fakultet Sveučilišta u Osijeku</a:t>
            </a: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235DE6-1DE7-48BE-9A9A-90F4C251F6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BB6931-B1E5-433A-9188-9FBE2C2E7025}" type="datetime1">
              <a:rPr lang="sr-Latn-CS" smtClean="0"/>
              <a:pPr/>
              <a:t>22.5.2013.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hr-HR" smtClean="0"/>
              <a:t>Elektrotehnički fakultet Sveučilišta u Osijeku</a:t>
            </a:r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B2F633-D9B5-4E69-8FDF-6EF7ABC1952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EFB72E-B0DF-41F3-9247-AAF676B8411A}" type="datetime1">
              <a:rPr lang="sr-Latn-CS" smtClean="0"/>
              <a:pPr/>
              <a:t>22.5.2013.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hr-HR" smtClean="0"/>
              <a:t>Elektrotehnički fakultet Sveučilišta u Osijeku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AB4061-B452-4C01-BC43-0C67B6EB93D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BF0A9-6A01-44A8-BF4F-B9C025882294}" type="datetime1">
              <a:rPr lang="sr-Latn-CS" smtClean="0"/>
              <a:pPr/>
              <a:t>22.5.2013.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hr-HR" smtClean="0"/>
              <a:t>Elektrotehnički fakultet Sveučilišta u Osijeku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51F689-D363-45FF-89B6-A6AB47D063E9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FE09E93-EAB2-4D82-8113-6CEC81A039B1}" type="datetime1">
              <a:rPr lang="sr-Latn-CS" smtClean="0"/>
              <a:pPr/>
              <a:t>22.5.2013.</a:t>
            </a:fld>
            <a:endParaRPr lang="hr-H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hr-HR" smtClean="0"/>
              <a:t>Elektrotehnički fakultet Sveučilišta u Osijeku</a:t>
            </a:r>
            <a:endParaRPr lang="hr-HR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B10AA3B-1CF6-4E73-94C1-1C94EB739351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4">
                <a:lumMod val="75000"/>
              </a:schemeClr>
            </a:gs>
            <a:gs pos="12000">
              <a:schemeClr val="bg2">
                <a:tint val="48000"/>
                <a:satMod val="300000"/>
              </a:schemeClr>
            </a:gs>
            <a:gs pos="20000">
              <a:schemeClr val="bg2">
                <a:tint val="49000"/>
                <a:satMod val="300000"/>
              </a:schemeClr>
            </a:gs>
            <a:gs pos="100000">
              <a:schemeClr val="bg2">
                <a:shade val="30000"/>
              </a:schemeClr>
            </a:gs>
          </a:gsLst>
          <a:path path="circle">
            <a:fillToRect l="10000" t="-25000" r="10000" b="125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err="1" smtClean="0"/>
              <a:t>Programirljivi</a:t>
            </a:r>
            <a:r>
              <a:rPr lang="hr-HR" dirty="0" smtClean="0"/>
              <a:t>  sklopovi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850063"/>
            <a:ext cx="7406640" cy="3157365"/>
          </a:xfrm>
        </p:spPr>
        <p:txBody>
          <a:bodyPr>
            <a:noAutofit/>
          </a:bodyPr>
          <a:lstStyle/>
          <a:p>
            <a:r>
              <a:rPr lang="hr-HR" sz="3200" dirty="0" smtClean="0"/>
              <a:t>Mikroprocesor  Z8O</a:t>
            </a:r>
          </a:p>
          <a:p>
            <a:pPr algn="r"/>
            <a:endParaRPr lang="hr-HR" sz="3200" dirty="0" smtClean="0"/>
          </a:p>
          <a:p>
            <a:pPr algn="r"/>
            <a:endParaRPr lang="hr-HR" sz="3200" dirty="0"/>
          </a:p>
        </p:txBody>
      </p:sp>
      <p:sp>
        <p:nvSpPr>
          <p:cNvPr id="4" name="Rectangle 3"/>
          <p:cNvSpPr/>
          <p:nvPr/>
        </p:nvSpPr>
        <p:spPr>
          <a:xfrm>
            <a:off x="1538515" y="3984562"/>
            <a:ext cx="5384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800" dirty="0" smtClean="0"/>
              <a:t>Ivan Aleksi, dipl.ing.el., asistent</a:t>
            </a:r>
            <a:endParaRPr lang="hr-H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2596" y="1066800"/>
            <a:ext cx="3104704" cy="1981200"/>
          </a:xfrm>
        </p:spPr>
        <p:txBody>
          <a:bodyPr/>
          <a:lstStyle/>
          <a:p>
            <a:r>
              <a:rPr lang="hr-HR" sz="2800" dirty="0" smtClean="0"/>
              <a:t>Električna shema za resetiranje procesora</a:t>
            </a:r>
            <a:br>
              <a:rPr lang="hr-HR" sz="2800" dirty="0" smtClean="0"/>
            </a:br>
            <a:r>
              <a:rPr lang="hr-HR" sz="2800" dirty="0" smtClean="0"/>
              <a:t>RST</a:t>
            </a:r>
            <a:endParaRPr lang="hr-HR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Elektrotehnički fakultet Sveučilišta u Osijeku</a:t>
            </a:r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1F689-D363-45FF-89B6-A6AB47D063E9}" type="slidenum">
              <a:rPr lang="hr-HR" smtClean="0"/>
              <a:pPr/>
              <a:t>10</a:t>
            </a:fld>
            <a:endParaRPr lang="hr-HR"/>
          </a:p>
        </p:txBody>
      </p:sp>
      <p:pic>
        <p:nvPicPr>
          <p:cNvPr id="47107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56" r="2056"/>
          <a:stretch>
            <a:fillRect/>
          </a:stretch>
        </p:blipFill>
        <p:spPr bwMode="auto">
          <a:xfrm>
            <a:off x="838200" y="1143003"/>
            <a:ext cx="5110566" cy="4063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Izvršavanje naredbe</a:t>
            </a:r>
            <a:endParaRPr lang="hr-HR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vi-VN" b="1" dirty="0" smtClean="0">
                <a:solidFill>
                  <a:srgbClr val="FFC000"/>
                </a:solidFill>
              </a:rPr>
              <a:t>FETCH</a:t>
            </a:r>
          </a:p>
          <a:p>
            <a:pPr lvl="1"/>
            <a:r>
              <a:rPr lang="vi-VN" dirty="0" smtClean="0"/>
              <a:t>Dohvat naredbe iz memorije u centralnu procesorsku jedinicu (CPU)</a:t>
            </a:r>
          </a:p>
          <a:p>
            <a:endParaRPr lang="vi-VN" dirty="0" smtClean="0"/>
          </a:p>
          <a:p>
            <a:r>
              <a:rPr lang="vi-VN" b="1" dirty="0" smtClean="0">
                <a:solidFill>
                  <a:srgbClr val="FFC000"/>
                </a:solidFill>
              </a:rPr>
              <a:t>DECODE</a:t>
            </a:r>
          </a:p>
          <a:p>
            <a:pPr lvl="1"/>
            <a:r>
              <a:rPr lang="vi-VN" dirty="0" smtClean="0"/>
              <a:t>Dekodiranje naredbe u funkciju mikroprocesora (npr. uvećaj za 1 sadržaj određenog registra)</a:t>
            </a:r>
          </a:p>
          <a:p>
            <a:endParaRPr lang="vi-VN" dirty="0" smtClean="0"/>
          </a:p>
          <a:p>
            <a:r>
              <a:rPr lang="vi-VN" b="1" dirty="0" smtClean="0">
                <a:solidFill>
                  <a:srgbClr val="FFC000"/>
                </a:solidFill>
              </a:rPr>
              <a:t>EXECUTE</a:t>
            </a:r>
          </a:p>
          <a:p>
            <a:pPr lvl="1"/>
            <a:r>
              <a:rPr lang="vi-VN" dirty="0" smtClean="0"/>
              <a:t>Izvršavanje dekodirane naredbe (npr. sadržaj spomenutog registra uveća za 1)</a:t>
            </a:r>
          </a:p>
          <a:p>
            <a:endParaRPr lang="vi-VN" dirty="0" smtClean="0"/>
          </a:p>
          <a:p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Elektrotehnički fakultet Sveučilišta u Osijeku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FD2B-A613-47B1-98CF-81AE264F8173}" type="slidenum">
              <a:rPr lang="hr-HR" smtClean="0"/>
              <a:pPr/>
              <a:t>11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Dohvat naredbe</a:t>
            </a:r>
            <a:endParaRPr lang="hr-HR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828436" y="4421065"/>
            <a:ext cx="50292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Elektrotehnički fakultet Sveučilišta u Osijeku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FD2B-A613-47B1-98CF-81AE264F8173}" type="slidenum">
              <a:rPr lang="hr-HR" smtClean="0"/>
              <a:pPr/>
              <a:t>12</a:t>
            </a:fld>
            <a:endParaRPr lang="hr-HR"/>
          </a:p>
        </p:txBody>
      </p:sp>
      <p:pic>
        <p:nvPicPr>
          <p:cNvPr id="8" name="Picture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981200"/>
            <a:ext cx="2819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Arc 13"/>
          <p:cNvSpPr/>
          <p:nvPr/>
        </p:nvSpPr>
        <p:spPr>
          <a:xfrm>
            <a:off x="2667000" y="5257800"/>
            <a:ext cx="457200" cy="914400"/>
          </a:xfrm>
          <a:prstGeom prst="arc">
            <a:avLst>
              <a:gd name="adj1" fmla="val 3409031"/>
              <a:gd name="adj2" fmla="val 14785974"/>
            </a:avLst>
          </a:prstGeom>
          <a:noFill/>
          <a:ln w="50800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Arc 14"/>
          <p:cNvSpPr/>
          <p:nvPr/>
        </p:nvSpPr>
        <p:spPr>
          <a:xfrm rot="10968379">
            <a:off x="8283781" y="4252825"/>
            <a:ext cx="609600" cy="914400"/>
          </a:xfrm>
          <a:prstGeom prst="arc">
            <a:avLst>
              <a:gd name="adj1" fmla="val 3409031"/>
              <a:gd name="adj2" fmla="val 12464049"/>
            </a:avLst>
          </a:prstGeom>
          <a:noFill/>
          <a:ln w="50800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3" name="TextBox 22"/>
          <p:cNvSpPr txBox="1"/>
          <p:nvPr/>
        </p:nvSpPr>
        <p:spPr>
          <a:xfrm>
            <a:off x="3632200" y="2171700"/>
            <a:ext cx="5257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000" dirty="0" smtClean="0">
                <a:solidFill>
                  <a:srgbClr val="FFC000"/>
                </a:solidFill>
              </a:rPr>
              <a:t>FETCH</a:t>
            </a:r>
          </a:p>
          <a:p>
            <a:r>
              <a:rPr lang="hr-HR" sz="2400" u="sng" dirty="0" smtClean="0"/>
              <a:t>Dohvat</a:t>
            </a:r>
            <a:r>
              <a:rPr lang="hr-HR" sz="2400" dirty="0" smtClean="0"/>
              <a:t> </a:t>
            </a:r>
            <a:r>
              <a:rPr lang="hr-HR" sz="2400" u="sng" dirty="0" smtClean="0"/>
              <a:t>naredbe</a:t>
            </a:r>
            <a:r>
              <a:rPr lang="hr-HR" sz="2400" dirty="0" smtClean="0"/>
              <a:t> iz memorije u centralnu procesorsku jedinicu (CPU)</a:t>
            </a: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558800" y="1384300"/>
            <a:ext cx="8229600" cy="609600"/>
          </a:xfrm>
          <a:prstGeom prst="rect">
            <a:avLst/>
          </a:prstGeom>
        </p:spPr>
        <p:txBody>
          <a:bodyPr vert="horz" lIns="54864" tIns="91440" rtlCol="0">
            <a:normAutofit fontScale="92500" lnSpcReduction="1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hr-H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Rad mikroprocesora sličan je proizvodnoj traci</a:t>
            </a:r>
            <a:endParaRPr kumimoji="0" lang="hr-HR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990600" y="3837028"/>
            <a:ext cx="6543683" cy="1197063"/>
            <a:chOff x="990600" y="3837028"/>
            <a:chExt cx="6543683" cy="1197063"/>
          </a:xfrm>
        </p:grpSpPr>
        <p:sp>
          <p:nvSpPr>
            <p:cNvPr id="20" name="AutoShape 6"/>
            <p:cNvSpPr>
              <a:spLocks noChangeArrowheads="1"/>
            </p:cNvSpPr>
            <p:nvPr/>
          </p:nvSpPr>
          <p:spPr bwMode="auto">
            <a:xfrm rot="21346105" flipH="1">
              <a:off x="3969029" y="4366743"/>
              <a:ext cx="640243" cy="203355"/>
            </a:xfrm>
            <a:prstGeom prst="star8">
              <a:avLst>
                <a:gd name="adj" fmla="val 38250"/>
              </a:avLst>
            </a:prstGeom>
            <a:solidFill>
              <a:schemeClr val="accent3">
                <a:lumMod val="7500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contourW="12700" prstMaterial="legacyMatte">
              <a:bevelT w="13500" h="13500" prst="angle"/>
              <a:bevelB w="13500" h="13500" prst="angle"/>
              <a:extrusionClr>
                <a:schemeClr val="accent3">
                  <a:lumMod val="75000"/>
                </a:schemeClr>
              </a:extrusionClr>
              <a:contourClr>
                <a:schemeClr val="accent3">
                  <a:lumMod val="75000"/>
                </a:schemeClr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 rot="21346105" flipH="1">
              <a:off x="2823995" y="4660929"/>
              <a:ext cx="350105" cy="137465"/>
            </a:xfrm>
            <a:prstGeom prst="star8">
              <a:avLst>
                <a:gd name="adj" fmla="val 38250"/>
              </a:avLst>
            </a:prstGeom>
            <a:solidFill>
              <a:srgbClr val="00B05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00B05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endParaRPr>
            </a:p>
          </p:txBody>
        </p:sp>
        <p:sp>
          <p:nvSpPr>
            <p:cNvPr id="22" name="AutoShape 7"/>
            <p:cNvSpPr>
              <a:spLocks noChangeArrowheads="1"/>
            </p:cNvSpPr>
            <p:nvPr/>
          </p:nvSpPr>
          <p:spPr bwMode="auto">
            <a:xfrm rot="21346105" flipH="1">
              <a:off x="3436863" y="4508967"/>
              <a:ext cx="365273" cy="226629"/>
            </a:xfrm>
            <a:prstGeom prst="star8">
              <a:avLst>
                <a:gd name="adj" fmla="val 38250"/>
              </a:avLst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000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 rot="21346105" flipH="1">
              <a:off x="1990673" y="4675227"/>
              <a:ext cx="743055" cy="284203"/>
            </a:xfrm>
            <a:prstGeom prst="star8">
              <a:avLst>
                <a:gd name="adj" fmla="val 38250"/>
              </a:avLst>
            </a:prstGeom>
            <a:solidFill>
              <a:srgbClr val="002060"/>
            </a:solidFill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00206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25" name="AutoShape 6"/>
            <p:cNvSpPr>
              <a:spLocks noChangeArrowheads="1"/>
            </p:cNvSpPr>
            <p:nvPr/>
          </p:nvSpPr>
          <p:spPr bwMode="auto">
            <a:xfrm rot="21346105" flipH="1">
              <a:off x="5186174" y="4207551"/>
              <a:ext cx="453817" cy="140740"/>
            </a:xfrm>
            <a:prstGeom prst="star8">
              <a:avLst>
                <a:gd name="adj" fmla="val 3825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contourW="12700" prstMaterial="legacyMatte">
              <a:bevelT w="13500" h="13500" prst="angle"/>
              <a:bevelB w="13500" h="13500" prst="angle"/>
              <a:extrusionClr>
                <a:srgbClr val="FFFF00"/>
              </a:extrusionClr>
              <a:contourClr>
                <a:srgbClr val="FFFF00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26" name="AutoShape 7"/>
            <p:cNvSpPr>
              <a:spLocks noChangeArrowheads="1"/>
            </p:cNvSpPr>
            <p:nvPr/>
          </p:nvSpPr>
          <p:spPr bwMode="auto">
            <a:xfrm rot="21346105" flipH="1">
              <a:off x="4732263" y="4280367"/>
              <a:ext cx="365273" cy="226629"/>
            </a:xfrm>
            <a:prstGeom prst="star8">
              <a:avLst>
                <a:gd name="adj" fmla="val 38250"/>
              </a:avLst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000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28" name="AutoShape 6"/>
            <p:cNvSpPr>
              <a:spLocks noChangeArrowheads="1"/>
            </p:cNvSpPr>
            <p:nvPr/>
          </p:nvSpPr>
          <p:spPr bwMode="auto">
            <a:xfrm rot="21346105" flipH="1">
              <a:off x="5645431" y="4061943"/>
              <a:ext cx="640243" cy="203355"/>
            </a:xfrm>
            <a:prstGeom prst="star8">
              <a:avLst>
                <a:gd name="adj" fmla="val 38250"/>
              </a:avLst>
            </a:prstGeom>
            <a:solidFill>
              <a:schemeClr val="accent3">
                <a:lumMod val="7500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contourW="12700" prstMaterial="legacyMatte">
              <a:bevelT w="13500" h="13500" prst="angle"/>
              <a:bevelB w="13500" h="13500" prst="angle"/>
              <a:extrusionClr>
                <a:schemeClr val="accent3">
                  <a:lumMod val="75000"/>
                </a:schemeClr>
              </a:extrusionClr>
              <a:contourClr>
                <a:schemeClr val="accent3">
                  <a:lumMod val="75000"/>
                </a:schemeClr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 rot="21346105" flipH="1">
              <a:off x="6329195" y="3975129"/>
              <a:ext cx="350105" cy="137465"/>
            </a:xfrm>
            <a:prstGeom prst="star8">
              <a:avLst>
                <a:gd name="adj" fmla="val 38250"/>
              </a:avLst>
            </a:prstGeom>
            <a:solidFill>
              <a:srgbClr val="00B05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00B05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endParaRPr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 rot="21346105" flipH="1">
              <a:off x="1452374" y="4893351"/>
              <a:ext cx="453817" cy="140740"/>
            </a:xfrm>
            <a:prstGeom prst="star8">
              <a:avLst>
                <a:gd name="adj" fmla="val 3825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contourW="12700" prstMaterial="legacyMatte">
              <a:bevelT w="13500" h="13500" prst="angle"/>
              <a:bevelB w="13500" h="13500" prst="angle"/>
              <a:extrusionClr>
                <a:srgbClr val="FFFF00"/>
              </a:extrusionClr>
              <a:contourClr>
                <a:srgbClr val="FFFF00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34" name="AutoShape 4"/>
            <p:cNvSpPr>
              <a:spLocks noChangeArrowheads="1"/>
            </p:cNvSpPr>
            <p:nvPr/>
          </p:nvSpPr>
          <p:spPr bwMode="auto">
            <a:xfrm rot="21346105" flipH="1">
              <a:off x="6791228" y="3837028"/>
              <a:ext cx="743055" cy="283027"/>
            </a:xfrm>
            <a:prstGeom prst="star8">
              <a:avLst>
                <a:gd name="adj" fmla="val 38250"/>
              </a:avLst>
            </a:prstGeom>
            <a:solidFill>
              <a:srgbClr val="002060"/>
            </a:solidFill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00206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38" name="Down Arrow 37"/>
            <p:cNvSpPr/>
            <p:nvPr/>
          </p:nvSpPr>
          <p:spPr>
            <a:xfrm>
              <a:off x="990600" y="4038600"/>
              <a:ext cx="533400" cy="609600"/>
            </a:xfrm>
            <a:prstGeom prst="downArrow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0373" y="2963476"/>
            <a:ext cx="7239000" cy="309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Dekodiranje naredbe</a:t>
            </a:r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Elektrotehnički fakultet Sveučilišta u Osijeku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FD2B-A613-47B1-98CF-81AE264F8173}" type="slidenum">
              <a:rPr lang="hr-HR" smtClean="0"/>
              <a:pPr/>
              <a:t>13</a:t>
            </a:fld>
            <a:endParaRPr lang="hr-HR"/>
          </a:p>
        </p:txBody>
      </p:sp>
      <p:sp>
        <p:nvSpPr>
          <p:cNvPr id="23" name="TextBox 22"/>
          <p:cNvSpPr txBox="1"/>
          <p:nvPr/>
        </p:nvSpPr>
        <p:spPr>
          <a:xfrm>
            <a:off x="1362808" y="1389185"/>
            <a:ext cx="3886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000" dirty="0" smtClean="0">
                <a:solidFill>
                  <a:srgbClr val="FFC000"/>
                </a:solidFill>
              </a:rPr>
              <a:t>DECODE</a:t>
            </a:r>
          </a:p>
          <a:p>
            <a:endParaRPr lang="hr-HR" sz="2000" dirty="0" smtClean="0">
              <a:solidFill>
                <a:srgbClr val="FFC000"/>
              </a:solidFill>
            </a:endParaRPr>
          </a:p>
          <a:p>
            <a:r>
              <a:rPr lang="vi-VN" sz="2400" u="sng" dirty="0" smtClean="0"/>
              <a:t>Dekodiranje</a:t>
            </a:r>
            <a:r>
              <a:rPr lang="vi-VN" sz="2400" dirty="0" smtClean="0"/>
              <a:t> </a:t>
            </a:r>
            <a:r>
              <a:rPr lang="vi-VN" sz="2400" u="sng" dirty="0" smtClean="0"/>
              <a:t>naredbe</a:t>
            </a:r>
            <a:r>
              <a:rPr lang="vi-VN" sz="2400" dirty="0" smtClean="0"/>
              <a:t> u funkciju mikroprocesora</a:t>
            </a:r>
            <a:endParaRPr lang="hr-HR" sz="2400" dirty="0" smtClean="0"/>
          </a:p>
        </p:txBody>
      </p:sp>
      <p:sp>
        <p:nvSpPr>
          <p:cNvPr id="63" name="Oval 62"/>
          <p:cNvSpPr/>
          <p:nvPr/>
        </p:nvSpPr>
        <p:spPr>
          <a:xfrm>
            <a:off x="3249706" y="5700706"/>
            <a:ext cx="609600" cy="216000"/>
          </a:xfrm>
          <a:prstGeom prst="ellipse">
            <a:avLst/>
          </a:prstGeom>
          <a:solidFill>
            <a:srgbClr val="546D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551331" y="7597590"/>
            <a:ext cx="1008529" cy="389965"/>
          </a:xfrm>
          <a:prstGeom prst="straightConnector1">
            <a:avLst/>
          </a:prstGeom>
          <a:ln w="60325">
            <a:solidFill>
              <a:schemeClr val="tx1"/>
            </a:solidFill>
            <a:tailEnd type="arrow"/>
          </a:ln>
          <a:scene3d>
            <a:camera prst="isometricTopUp"/>
            <a:lightRig rig="threePt" dir="t">
              <a:rot lat="0" lon="0" rev="0"/>
            </a:lightRig>
          </a:scene3d>
          <a:sp3d extrusionH="19050" contourW="120650">
            <a:bevelT w="127000" h="44450"/>
            <a:bevelB w="171450" h="63500" prst="softRound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>
            <a:off x="2335306" y="5552788"/>
            <a:ext cx="609600" cy="216000"/>
          </a:xfrm>
          <a:prstGeom prst="ellipse">
            <a:avLst/>
          </a:prstGeom>
          <a:solidFill>
            <a:srgbClr val="546D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8" name="Oval 77"/>
          <p:cNvSpPr/>
          <p:nvPr/>
        </p:nvSpPr>
        <p:spPr>
          <a:xfrm>
            <a:off x="2779059" y="5149376"/>
            <a:ext cx="609600" cy="216000"/>
          </a:xfrm>
          <a:prstGeom prst="ellipse">
            <a:avLst/>
          </a:prstGeom>
          <a:solidFill>
            <a:srgbClr val="546D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9" name="Oval 78"/>
          <p:cNvSpPr/>
          <p:nvPr/>
        </p:nvSpPr>
        <p:spPr>
          <a:xfrm>
            <a:off x="3384177" y="4813200"/>
            <a:ext cx="609600" cy="216000"/>
          </a:xfrm>
          <a:prstGeom prst="ellipse">
            <a:avLst/>
          </a:prstGeom>
          <a:solidFill>
            <a:srgbClr val="546D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grpSp>
        <p:nvGrpSpPr>
          <p:cNvPr id="75" name="Group 74"/>
          <p:cNvGrpSpPr/>
          <p:nvPr/>
        </p:nvGrpSpPr>
        <p:grpSpPr>
          <a:xfrm>
            <a:off x="842438" y="2132008"/>
            <a:ext cx="7192207" cy="4052706"/>
            <a:chOff x="1074666" y="2378751"/>
            <a:chExt cx="7192207" cy="4052706"/>
          </a:xfrm>
        </p:grpSpPr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 rot="21346105" flipH="1">
              <a:off x="7441933" y="5052544"/>
              <a:ext cx="640243" cy="203355"/>
            </a:xfrm>
            <a:prstGeom prst="star8">
              <a:avLst>
                <a:gd name="adj" fmla="val 38250"/>
              </a:avLst>
            </a:prstGeom>
            <a:solidFill>
              <a:schemeClr val="accent3">
                <a:lumMod val="7500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contourW="12700" prstMaterial="legacyMatte">
              <a:bevelT w="13500" h="13500" prst="angle"/>
              <a:bevelB w="13500" h="13500" prst="angle"/>
              <a:extrusionClr>
                <a:schemeClr val="accent3">
                  <a:lumMod val="75000"/>
                </a:schemeClr>
              </a:extrusionClr>
              <a:contourClr>
                <a:schemeClr val="accent3">
                  <a:lumMod val="75000"/>
                </a:schemeClr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39" name="AutoShape 6"/>
            <p:cNvSpPr>
              <a:spLocks noChangeArrowheads="1"/>
            </p:cNvSpPr>
            <p:nvPr/>
          </p:nvSpPr>
          <p:spPr bwMode="auto">
            <a:xfrm rot="21346105" flipH="1">
              <a:off x="7550430" y="5412101"/>
              <a:ext cx="640243" cy="203355"/>
            </a:xfrm>
            <a:prstGeom prst="star8">
              <a:avLst>
                <a:gd name="adj" fmla="val 38250"/>
              </a:avLst>
            </a:prstGeom>
            <a:solidFill>
              <a:schemeClr val="accent3">
                <a:lumMod val="7500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contourW="12700" prstMaterial="legacyMatte">
              <a:bevelT w="13500" h="13500" prst="angle"/>
              <a:bevelB w="13500" h="13500" prst="angle"/>
              <a:extrusionClr>
                <a:schemeClr val="accent3">
                  <a:lumMod val="75000"/>
                </a:schemeClr>
              </a:extrusionClr>
              <a:contourClr>
                <a:schemeClr val="accent3">
                  <a:lumMod val="75000"/>
                </a:schemeClr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40" name="AutoShape 6"/>
            <p:cNvSpPr>
              <a:spLocks noChangeArrowheads="1"/>
            </p:cNvSpPr>
            <p:nvPr/>
          </p:nvSpPr>
          <p:spPr bwMode="auto">
            <a:xfrm rot="21346105" flipH="1">
              <a:off x="7626630" y="5793101"/>
              <a:ext cx="640243" cy="203355"/>
            </a:xfrm>
            <a:prstGeom prst="star8">
              <a:avLst>
                <a:gd name="adj" fmla="val 38250"/>
              </a:avLst>
            </a:prstGeom>
            <a:solidFill>
              <a:schemeClr val="accent3">
                <a:lumMod val="7500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contourW="12700" prstMaterial="legacyMatte">
              <a:bevelT w="13500" h="13500" prst="angle"/>
              <a:bevelB w="13500" h="13500" prst="angle"/>
              <a:extrusionClr>
                <a:schemeClr val="accent3">
                  <a:lumMod val="75000"/>
                </a:schemeClr>
              </a:extrusionClr>
              <a:contourClr>
                <a:schemeClr val="accent3">
                  <a:lumMod val="75000"/>
                </a:schemeClr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41" name="AutoShape 5"/>
            <p:cNvSpPr>
              <a:spLocks noChangeArrowheads="1"/>
            </p:cNvSpPr>
            <p:nvPr/>
          </p:nvSpPr>
          <p:spPr bwMode="auto">
            <a:xfrm rot="21346105" flipH="1">
              <a:off x="6579500" y="5499130"/>
              <a:ext cx="350105" cy="137465"/>
            </a:xfrm>
            <a:prstGeom prst="star8">
              <a:avLst>
                <a:gd name="adj" fmla="val 38250"/>
              </a:avLst>
            </a:prstGeom>
            <a:solidFill>
              <a:srgbClr val="00B05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00B05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endParaRPr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 rot="21346105" flipH="1">
              <a:off x="6710402" y="5847854"/>
              <a:ext cx="350105" cy="143090"/>
            </a:xfrm>
            <a:prstGeom prst="star8">
              <a:avLst>
                <a:gd name="adj" fmla="val 38250"/>
              </a:avLst>
            </a:prstGeom>
            <a:solidFill>
              <a:srgbClr val="00B05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00B05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endParaRPr>
            </a:p>
          </p:txBody>
        </p:sp>
        <p:sp>
          <p:nvSpPr>
            <p:cNvPr id="43" name="AutoShape 4"/>
            <p:cNvSpPr>
              <a:spLocks noChangeArrowheads="1"/>
            </p:cNvSpPr>
            <p:nvPr/>
          </p:nvSpPr>
          <p:spPr bwMode="auto">
            <a:xfrm rot="21346105" flipH="1">
              <a:off x="5267272" y="6123027"/>
              <a:ext cx="743055" cy="284203"/>
            </a:xfrm>
            <a:prstGeom prst="star8">
              <a:avLst>
                <a:gd name="adj" fmla="val 38250"/>
              </a:avLst>
            </a:prstGeom>
            <a:solidFill>
              <a:srgbClr val="002060"/>
            </a:solidFill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00206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44" name="AutoShape 5"/>
            <p:cNvSpPr>
              <a:spLocks noChangeArrowheads="1"/>
            </p:cNvSpPr>
            <p:nvPr/>
          </p:nvSpPr>
          <p:spPr bwMode="auto">
            <a:xfrm rot="21346105" flipH="1">
              <a:off x="6731693" y="6168788"/>
              <a:ext cx="350105" cy="143090"/>
            </a:xfrm>
            <a:prstGeom prst="star8">
              <a:avLst>
                <a:gd name="adj" fmla="val 38250"/>
              </a:avLst>
            </a:prstGeom>
            <a:solidFill>
              <a:srgbClr val="00B05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00B05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endParaRPr>
            </a:p>
          </p:txBody>
        </p:sp>
        <p:sp>
          <p:nvSpPr>
            <p:cNvPr id="45" name="AutoShape 6"/>
            <p:cNvSpPr>
              <a:spLocks noChangeArrowheads="1"/>
            </p:cNvSpPr>
            <p:nvPr/>
          </p:nvSpPr>
          <p:spPr bwMode="auto">
            <a:xfrm rot="21346105" flipH="1">
              <a:off x="7626630" y="6174101"/>
              <a:ext cx="640243" cy="203355"/>
            </a:xfrm>
            <a:prstGeom prst="star8">
              <a:avLst>
                <a:gd name="adj" fmla="val 38250"/>
              </a:avLst>
            </a:prstGeom>
            <a:solidFill>
              <a:schemeClr val="accent3">
                <a:lumMod val="7500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contourW="12700" prstMaterial="legacyMatte">
              <a:bevelT w="13500" h="13500" prst="angle"/>
              <a:bevelB w="13500" h="13500" prst="angle"/>
              <a:extrusionClr>
                <a:schemeClr val="accent3">
                  <a:lumMod val="75000"/>
                </a:schemeClr>
              </a:extrusionClr>
              <a:contourClr>
                <a:schemeClr val="accent3">
                  <a:lumMod val="75000"/>
                </a:schemeClr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46" name="AutoShape 7"/>
            <p:cNvSpPr>
              <a:spLocks noChangeArrowheads="1"/>
            </p:cNvSpPr>
            <p:nvPr/>
          </p:nvSpPr>
          <p:spPr bwMode="auto">
            <a:xfrm rot="21346105" flipH="1">
              <a:off x="1074666" y="4359099"/>
              <a:ext cx="365273" cy="226629"/>
            </a:xfrm>
            <a:prstGeom prst="star8">
              <a:avLst>
                <a:gd name="adj" fmla="val 38250"/>
              </a:avLst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000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47" name="AutoShape 7"/>
            <p:cNvSpPr>
              <a:spLocks noChangeArrowheads="1"/>
            </p:cNvSpPr>
            <p:nvPr/>
          </p:nvSpPr>
          <p:spPr bwMode="auto">
            <a:xfrm rot="21346105" flipH="1">
              <a:off x="1370501" y="4042804"/>
              <a:ext cx="365273" cy="226629"/>
            </a:xfrm>
            <a:prstGeom prst="star8">
              <a:avLst>
                <a:gd name="adj" fmla="val 38250"/>
              </a:avLst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000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48" name="AutoShape 7"/>
            <p:cNvSpPr>
              <a:spLocks noChangeArrowheads="1"/>
            </p:cNvSpPr>
            <p:nvPr/>
          </p:nvSpPr>
          <p:spPr bwMode="auto">
            <a:xfrm rot="21346105" flipH="1">
              <a:off x="2258008" y="3688698"/>
              <a:ext cx="365273" cy="226629"/>
            </a:xfrm>
            <a:prstGeom prst="star8">
              <a:avLst>
                <a:gd name="adj" fmla="val 38250"/>
              </a:avLst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000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52" name="AutoShape 4"/>
            <p:cNvSpPr>
              <a:spLocks noChangeArrowheads="1"/>
            </p:cNvSpPr>
            <p:nvPr/>
          </p:nvSpPr>
          <p:spPr bwMode="auto">
            <a:xfrm rot="21346105" flipH="1">
              <a:off x="5038672" y="5742027"/>
              <a:ext cx="743055" cy="284203"/>
            </a:xfrm>
            <a:prstGeom prst="star8">
              <a:avLst>
                <a:gd name="adj" fmla="val 38250"/>
              </a:avLst>
            </a:prstGeom>
            <a:solidFill>
              <a:srgbClr val="002060"/>
            </a:solidFill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00206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 rot="21346105" flipH="1">
              <a:off x="5186173" y="2378751"/>
              <a:ext cx="453817" cy="140740"/>
            </a:xfrm>
            <a:prstGeom prst="star8">
              <a:avLst>
                <a:gd name="adj" fmla="val 3825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contourW="12700" prstMaterial="legacyMatte">
              <a:bevelT w="13500" h="13500" prst="angle"/>
              <a:bevelB w="13500" h="13500" prst="angle"/>
              <a:extrusionClr>
                <a:srgbClr val="FFFF00"/>
              </a:extrusionClr>
              <a:contourClr>
                <a:srgbClr val="FFFF00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54" name="AutoShape 6"/>
            <p:cNvSpPr>
              <a:spLocks noChangeArrowheads="1"/>
            </p:cNvSpPr>
            <p:nvPr/>
          </p:nvSpPr>
          <p:spPr bwMode="auto">
            <a:xfrm rot="21346105" flipH="1">
              <a:off x="5186172" y="2683550"/>
              <a:ext cx="453817" cy="140740"/>
            </a:xfrm>
            <a:prstGeom prst="star8">
              <a:avLst>
                <a:gd name="adj" fmla="val 3825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contourW="12700" prstMaterial="legacyMatte">
              <a:bevelT w="13500" h="13500" prst="angle"/>
              <a:bevelB w="13500" h="13500" prst="angle"/>
              <a:extrusionClr>
                <a:srgbClr val="FFFF00"/>
              </a:extrusionClr>
              <a:contourClr>
                <a:srgbClr val="FFFF00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55" name="AutoShape 6"/>
            <p:cNvSpPr>
              <a:spLocks noChangeArrowheads="1"/>
            </p:cNvSpPr>
            <p:nvPr/>
          </p:nvSpPr>
          <p:spPr bwMode="auto">
            <a:xfrm rot="21346105" flipH="1">
              <a:off x="5186173" y="2988350"/>
              <a:ext cx="453817" cy="140740"/>
            </a:xfrm>
            <a:prstGeom prst="star8">
              <a:avLst>
                <a:gd name="adj" fmla="val 3825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contourW="12700" prstMaterial="legacyMatte">
              <a:bevelT w="13500" h="13500" prst="angle"/>
              <a:bevelB w="13500" h="13500" prst="angle"/>
              <a:extrusionClr>
                <a:srgbClr val="FFFF00"/>
              </a:extrusionClr>
              <a:contourClr>
                <a:srgbClr val="FFFF00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56" name="AutoShape 6"/>
            <p:cNvSpPr>
              <a:spLocks noChangeArrowheads="1"/>
            </p:cNvSpPr>
            <p:nvPr/>
          </p:nvSpPr>
          <p:spPr bwMode="auto">
            <a:xfrm rot="21346105" flipH="1">
              <a:off x="5186173" y="3293150"/>
              <a:ext cx="453817" cy="140740"/>
            </a:xfrm>
            <a:prstGeom prst="star8">
              <a:avLst>
                <a:gd name="adj" fmla="val 3825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contourW="12700" prstMaterial="legacyMatte">
              <a:bevelT w="13500" h="13500" prst="angle"/>
              <a:bevelB w="13500" h="13500" prst="angle"/>
              <a:extrusionClr>
                <a:srgbClr val="FFFF00"/>
              </a:extrusionClr>
              <a:contourClr>
                <a:srgbClr val="FFFF00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58" name="AutoShape 4"/>
            <p:cNvSpPr>
              <a:spLocks noChangeArrowheads="1"/>
            </p:cNvSpPr>
            <p:nvPr/>
          </p:nvSpPr>
          <p:spPr bwMode="auto">
            <a:xfrm rot="21346105" flipH="1">
              <a:off x="3743273" y="5132427"/>
              <a:ext cx="743055" cy="284203"/>
            </a:xfrm>
            <a:prstGeom prst="star8">
              <a:avLst>
                <a:gd name="adj" fmla="val 38250"/>
              </a:avLst>
            </a:prstGeom>
            <a:solidFill>
              <a:srgbClr val="002060"/>
            </a:solidFill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00206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64" name="AutoShape 7"/>
            <p:cNvSpPr>
              <a:spLocks noChangeArrowheads="1"/>
            </p:cNvSpPr>
            <p:nvPr/>
          </p:nvSpPr>
          <p:spPr bwMode="auto">
            <a:xfrm rot="21346105" flipH="1">
              <a:off x="1747019" y="3742485"/>
              <a:ext cx="365273" cy="226629"/>
            </a:xfrm>
            <a:prstGeom prst="star8">
              <a:avLst>
                <a:gd name="adj" fmla="val 38250"/>
              </a:avLst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000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65" name="AutoShape 4"/>
            <p:cNvSpPr>
              <a:spLocks noChangeArrowheads="1"/>
            </p:cNvSpPr>
            <p:nvPr/>
          </p:nvSpPr>
          <p:spPr bwMode="auto">
            <a:xfrm rot="21346105" flipH="1">
              <a:off x="4393213" y="5392403"/>
              <a:ext cx="743055" cy="284203"/>
            </a:xfrm>
            <a:prstGeom prst="star8">
              <a:avLst>
                <a:gd name="adj" fmla="val 38250"/>
              </a:avLst>
            </a:prstGeom>
            <a:solidFill>
              <a:srgbClr val="002060"/>
            </a:solidFill>
            <a:ln w="9525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00206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66" name="AutoShape 5"/>
            <p:cNvSpPr>
              <a:spLocks noChangeArrowheads="1"/>
            </p:cNvSpPr>
            <p:nvPr/>
          </p:nvSpPr>
          <p:spPr bwMode="auto">
            <a:xfrm rot="21346105" flipH="1">
              <a:off x="6216429" y="5095720"/>
              <a:ext cx="350105" cy="137465"/>
            </a:xfrm>
            <a:prstGeom prst="star8">
              <a:avLst>
                <a:gd name="adj" fmla="val 38250"/>
              </a:avLst>
            </a:prstGeom>
            <a:solidFill>
              <a:srgbClr val="00B05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00B05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endParaRPr>
            </a:p>
          </p:txBody>
        </p:sp>
        <p:sp>
          <p:nvSpPr>
            <p:cNvPr id="67" name="AutoShape 6"/>
            <p:cNvSpPr>
              <a:spLocks noChangeArrowheads="1"/>
            </p:cNvSpPr>
            <p:nvPr/>
          </p:nvSpPr>
          <p:spPr bwMode="auto">
            <a:xfrm rot="21346105" flipH="1">
              <a:off x="7092309" y="4676027"/>
              <a:ext cx="640243" cy="203355"/>
            </a:xfrm>
            <a:prstGeom prst="star8">
              <a:avLst>
                <a:gd name="adj" fmla="val 38250"/>
              </a:avLst>
            </a:prstGeom>
            <a:solidFill>
              <a:schemeClr val="accent3">
                <a:lumMod val="7500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contourW="12700" prstMaterial="legacyMatte">
              <a:bevelT w="13500" h="13500" prst="angle"/>
              <a:bevelB w="13500" h="13500" prst="angle"/>
              <a:extrusionClr>
                <a:schemeClr val="accent3">
                  <a:lumMod val="75000"/>
                </a:schemeClr>
              </a:extrusionClr>
              <a:contourClr>
                <a:schemeClr val="accent3">
                  <a:lumMod val="75000"/>
                </a:schemeClr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71" name="Arc 70"/>
            <p:cNvSpPr/>
            <p:nvPr/>
          </p:nvSpPr>
          <p:spPr>
            <a:xfrm rot="21444988" flipH="1">
              <a:off x="1234020" y="3586982"/>
              <a:ext cx="2256844" cy="904062"/>
            </a:xfrm>
            <a:prstGeom prst="arc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72" name="Arc 71"/>
            <p:cNvSpPr/>
            <p:nvPr/>
          </p:nvSpPr>
          <p:spPr>
            <a:xfrm rot="2865864">
              <a:off x="6559055" y="4582064"/>
              <a:ext cx="2256844" cy="904062"/>
            </a:xfrm>
            <a:prstGeom prst="arc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73" name="Arc 72"/>
            <p:cNvSpPr/>
            <p:nvPr/>
          </p:nvSpPr>
          <p:spPr>
            <a:xfrm rot="2865864">
              <a:off x="5295030" y="4851004"/>
              <a:ext cx="2256844" cy="904062"/>
            </a:xfrm>
            <a:prstGeom prst="arc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74" name="Arc 73"/>
            <p:cNvSpPr/>
            <p:nvPr/>
          </p:nvSpPr>
          <p:spPr>
            <a:xfrm rot="1281852">
              <a:off x="4004112" y="5426004"/>
              <a:ext cx="2256844" cy="904062"/>
            </a:xfrm>
            <a:prstGeom prst="arc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-1176701" y="6874552"/>
            <a:ext cx="2657068" cy="1699464"/>
            <a:chOff x="-1176701" y="6874552"/>
            <a:chExt cx="2657068" cy="1699464"/>
          </a:xfrm>
        </p:grpSpPr>
        <p:sp>
          <p:nvSpPr>
            <p:cNvPr id="57" name="AutoShape 6"/>
            <p:cNvSpPr>
              <a:spLocks noChangeArrowheads="1"/>
            </p:cNvSpPr>
            <p:nvPr/>
          </p:nvSpPr>
          <p:spPr bwMode="auto">
            <a:xfrm rot="21346105" flipH="1">
              <a:off x="1026550" y="6874552"/>
              <a:ext cx="453817" cy="140740"/>
            </a:xfrm>
            <a:prstGeom prst="star8">
              <a:avLst>
                <a:gd name="adj" fmla="val 3825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contourW="12700" prstMaterial="legacyMatte">
              <a:bevelT w="13500" h="13500" prst="angle"/>
              <a:bevelB w="13500" h="13500" prst="angle"/>
              <a:extrusionClr>
                <a:srgbClr val="FFFF00"/>
              </a:extrusionClr>
              <a:contourClr>
                <a:srgbClr val="FFFF00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60" name="AutoShape 6"/>
            <p:cNvSpPr>
              <a:spLocks noChangeArrowheads="1"/>
            </p:cNvSpPr>
            <p:nvPr/>
          </p:nvSpPr>
          <p:spPr bwMode="auto">
            <a:xfrm rot="21346105" flipH="1">
              <a:off x="-800194" y="7948145"/>
              <a:ext cx="640243" cy="203355"/>
            </a:xfrm>
            <a:prstGeom prst="star8">
              <a:avLst>
                <a:gd name="adj" fmla="val 38250"/>
              </a:avLst>
            </a:prstGeom>
            <a:solidFill>
              <a:schemeClr val="accent3">
                <a:lumMod val="75000"/>
              </a:schemeClr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contourW="12700" prstMaterial="legacyMatte">
              <a:bevelT w="13500" h="13500" prst="angle"/>
              <a:bevelB w="13500" h="13500" prst="angle"/>
              <a:extrusionClr>
                <a:schemeClr val="accent3">
                  <a:lumMod val="75000"/>
                </a:schemeClr>
              </a:extrusionClr>
              <a:contourClr>
                <a:schemeClr val="accent3">
                  <a:lumMod val="75000"/>
                </a:schemeClr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61" name="AutoShape 7"/>
            <p:cNvSpPr>
              <a:spLocks noChangeArrowheads="1"/>
            </p:cNvSpPr>
            <p:nvPr/>
          </p:nvSpPr>
          <p:spPr bwMode="auto">
            <a:xfrm rot="21346105" flipH="1">
              <a:off x="-36961" y="7556967"/>
              <a:ext cx="365273" cy="226629"/>
            </a:xfrm>
            <a:prstGeom prst="star8">
              <a:avLst>
                <a:gd name="adj" fmla="val 38250"/>
              </a:avLst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000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/>
            </a:p>
          </p:txBody>
        </p:sp>
        <p:sp>
          <p:nvSpPr>
            <p:cNvPr id="62" name="AutoShape 5"/>
            <p:cNvSpPr>
              <a:spLocks noChangeArrowheads="1"/>
            </p:cNvSpPr>
            <p:nvPr/>
          </p:nvSpPr>
          <p:spPr bwMode="auto">
            <a:xfrm rot="21346105" flipH="1">
              <a:off x="-1176701" y="8250830"/>
              <a:ext cx="587353" cy="323186"/>
            </a:xfrm>
            <a:prstGeom prst="star8">
              <a:avLst>
                <a:gd name="adj" fmla="val 38250"/>
              </a:avLst>
            </a:prstGeom>
            <a:solidFill>
              <a:srgbClr val="00B05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00B05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hr-HR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7538" y="292222"/>
            <a:ext cx="7498080" cy="1431070"/>
          </a:xfrm>
        </p:spPr>
        <p:txBody>
          <a:bodyPr>
            <a:normAutofit/>
          </a:bodyPr>
          <a:lstStyle/>
          <a:p>
            <a:r>
              <a:rPr lang="hr-HR" dirty="0" smtClean="0"/>
              <a:t>Izvođenje</a:t>
            </a:r>
            <a:br>
              <a:rPr lang="hr-HR" dirty="0" smtClean="0"/>
            </a:br>
            <a:r>
              <a:rPr lang="hr-HR" dirty="0" smtClean="0"/>
              <a:t>naredbe</a:t>
            </a:r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Elektrotehnički fakultet Sveučilišta u Osijeku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FD2B-A613-47B1-98CF-81AE264F8173}" type="slidenum">
              <a:rPr lang="hr-HR" smtClean="0"/>
              <a:pPr/>
              <a:t>14</a:t>
            </a:fld>
            <a:endParaRPr lang="hr-HR"/>
          </a:p>
        </p:txBody>
      </p:sp>
      <p:sp>
        <p:nvSpPr>
          <p:cNvPr id="23" name="TextBox 22"/>
          <p:cNvSpPr txBox="1"/>
          <p:nvPr/>
        </p:nvSpPr>
        <p:spPr>
          <a:xfrm>
            <a:off x="1011114" y="1776046"/>
            <a:ext cx="78127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000" dirty="0" smtClean="0">
                <a:solidFill>
                  <a:srgbClr val="FFC000"/>
                </a:solidFill>
              </a:rPr>
              <a:t>EXECUTE</a:t>
            </a:r>
          </a:p>
          <a:p>
            <a:r>
              <a:rPr lang="vi-VN" sz="2400" dirty="0" smtClean="0"/>
              <a:t>Izvršavanje dekodiran</a:t>
            </a:r>
            <a:r>
              <a:rPr lang="hr-HR" sz="2400" dirty="0" smtClean="0"/>
              <a:t>ih</a:t>
            </a:r>
            <a:r>
              <a:rPr lang="vi-VN" sz="2400" dirty="0" smtClean="0"/>
              <a:t> naredb</a:t>
            </a:r>
            <a:r>
              <a:rPr lang="hr-HR" sz="2400" dirty="0" smtClean="0"/>
              <a:t>i, jednu za drugom</a:t>
            </a: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744070" y="2918012"/>
          <a:ext cx="6355980" cy="1731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7799"/>
                <a:gridCol w="317799"/>
                <a:gridCol w="317799"/>
                <a:gridCol w="317799"/>
                <a:gridCol w="317799"/>
                <a:gridCol w="317799"/>
                <a:gridCol w="317799"/>
                <a:gridCol w="317799"/>
                <a:gridCol w="317799"/>
                <a:gridCol w="317799"/>
                <a:gridCol w="317799"/>
                <a:gridCol w="317799"/>
                <a:gridCol w="317799"/>
                <a:gridCol w="317799"/>
                <a:gridCol w="317799"/>
                <a:gridCol w="317799"/>
                <a:gridCol w="317799"/>
                <a:gridCol w="317799"/>
                <a:gridCol w="317799"/>
                <a:gridCol w="317799"/>
              </a:tblGrid>
              <a:tr h="235989"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235989"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235989"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235989"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>
                        <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92D050"/>
                        </a:solidFill>
                      </a:endParaRPr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235989"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pSp>
        <p:nvGrpSpPr>
          <p:cNvPr id="33" name="Group 32"/>
          <p:cNvGrpSpPr/>
          <p:nvPr/>
        </p:nvGrpSpPr>
        <p:grpSpPr>
          <a:xfrm>
            <a:off x="207395" y="2909223"/>
            <a:ext cx="2764405" cy="2274159"/>
            <a:chOff x="180501" y="3635361"/>
            <a:chExt cx="2764405" cy="2274159"/>
          </a:xfrm>
        </p:grpSpPr>
        <p:cxnSp>
          <p:nvCxnSpPr>
            <p:cNvPr id="24" name="Straight Arrow Connector 23"/>
            <p:cNvCxnSpPr/>
            <p:nvPr/>
          </p:nvCxnSpPr>
          <p:spPr>
            <a:xfrm rot="5400000" flipH="1" flipV="1">
              <a:off x="68033" y="5177118"/>
              <a:ext cx="832920" cy="79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483302" y="5607426"/>
              <a:ext cx="1399286" cy="79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1936377" y="5540188"/>
              <a:ext cx="10085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dirty="0" smtClean="0"/>
                <a:t>Vrijeme</a:t>
              </a:r>
              <a:endParaRPr lang="hr-HR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80501" y="3635361"/>
              <a:ext cx="461665" cy="1103531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hr-HR" dirty="0" smtClean="0"/>
                <a:t>Naredba</a:t>
              </a:r>
              <a:endParaRPr lang="hr-HR" dirty="0"/>
            </a:p>
          </p:txBody>
        </p:sp>
      </p:grpSp>
      <p:graphicFrame>
        <p:nvGraphicFramePr>
          <p:cNvPr id="34" name="Table 33"/>
          <p:cNvGraphicFramePr>
            <a:graphicFrameLocks noGrp="1"/>
          </p:cNvGraphicFramePr>
          <p:nvPr/>
        </p:nvGraphicFramePr>
        <p:xfrm>
          <a:off x="623049" y="6078069"/>
          <a:ext cx="6450100" cy="346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2505"/>
                <a:gridCol w="322505"/>
                <a:gridCol w="322505"/>
                <a:gridCol w="322505"/>
                <a:gridCol w="322505"/>
                <a:gridCol w="322505"/>
                <a:gridCol w="322505"/>
                <a:gridCol w="322505"/>
                <a:gridCol w="322505"/>
                <a:gridCol w="322505"/>
                <a:gridCol w="322505"/>
                <a:gridCol w="322505"/>
                <a:gridCol w="322505"/>
                <a:gridCol w="322505"/>
                <a:gridCol w="322505"/>
                <a:gridCol w="322505"/>
                <a:gridCol w="322505"/>
                <a:gridCol w="322505"/>
                <a:gridCol w="322505"/>
                <a:gridCol w="322505"/>
              </a:tblGrid>
              <a:tr h="250927"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6000" marR="36000" marT="36000" marB="3600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36" name="Rectangle 35"/>
          <p:cNvSpPr/>
          <p:nvPr/>
        </p:nvSpPr>
        <p:spPr>
          <a:xfrm>
            <a:off x="510989" y="5674222"/>
            <a:ext cx="76379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 smtClean="0"/>
              <a:t>Izvršavanje niza naredbi:</a:t>
            </a:r>
            <a:endParaRPr lang="hr-HR" sz="2400" dirty="0"/>
          </a:p>
        </p:txBody>
      </p:sp>
      <p:grpSp>
        <p:nvGrpSpPr>
          <p:cNvPr id="58" name="Group 57"/>
          <p:cNvGrpSpPr/>
          <p:nvPr/>
        </p:nvGrpSpPr>
        <p:grpSpPr>
          <a:xfrm>
            <a:off x="2761129" y="0"/>
            <a:ext cx="6382871" cy="7124468"/>
            <a:chOff x="2788024" y="-26895"/>
            <a:chExt cx="6382871" cy="7124468"/>
          </a:xfrm>
        </p:grpSpPr>
        <p:grpSp>
          <p:nvGrpSpPr>
            <p:cNvPr id="49" name="Group 48"/>
            <p:cNvGrpSpPr/>
            <p:nvPr/>
          </p:nvGrpSpPr>
          <p:grpSpPr>
            <a:xfrm>
              <a:off x="3092824" y="-26895"/>
              <a:ext cx="6078071" cy="7124468"/>
              <a:chOff x="3092824" y="-26895"/>
              <a:chExt cx="6078071" cy="7124468"/>
            </a:xfrm>
          </p:grpSpPr>
          <p:pic>
            <p:nvPicPr>
              <p:cNvPr id="38" name="Picture 37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153835" y="4598894"/>
                <a:ext cx="1990165" cy="2498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" name="Picture 36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373907" y="-26895"/>
                <a:ext cx="2796988" cy="25280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9" name="Picture 38"/>
              <p:cNvPicPr/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082217" y="184121"/>
                <a:ext cx="1949824" cy="20305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0" name="Picture 39" descr="C:\Program Files (x86)\Microsoft Office\MEDIA\CAGCAT10\j0199549.wmf"/>
              <p:cNvPicPr/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7178584" y="2828723"/>
                <a:ext cx="1671726" cy="1792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42" name="Straight Arrow Connector 41"/>
              <p:cNvCxnSpPr/>
              <p:nvPr/>
            </p:nvCxnSpPr>
            <p:spPr>
              <a:xfrm rot="5400000" flipH="1" flipV="1">
                <a:off x="3294274" y="2292465"/>
                <a:ext cx="854404" cy="611844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 rot="5400000" flipH="1" flipV="1">
                <a:off x="5277971" y="2171700"/>
                <a:ext cx="1680882" cy="914400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>
                <a:off x="5060579" y="4119287"/>
                <a:ext cx="2294962" cy="8960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>
                <a:off x="3092824" y="3778624"/>
                <a:ext cx="4303058" cy="1465729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Group 56"/>
            <p:cNvGrpSpPr/>
            <p:nvPr/>
          </p:nvGrpSpPr>
          <p:grpSpPr>
            <a:xfrm>
              <a:off x="2788024" y="4468906"/>
              <a:ext cx="3169023" cy="1515035"/>
              <a:chOff x="2788024" y="4468906"/>
              <a:chExt cx="3169023" cy="1515035"/>
            </a:xfrm>
          </p:grpSpPr>
          <p:pic>
            <p:nvPicPr>
              <p:cNvPr id="50" name="Picture 49"/>
              <p:cNvPicPr/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465020" y="4760259"/>
                <a:ext cx="1492027" cy="12236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55" name="Straight Arrow Connector 54"/>
              <p:cNvCxnSpPr>
                <a:endCxn id="50" idx="1"/>
              </p:cNvCxnSpPr>
              <p:nvPr/>
            </p:nvCxnSpPr>
            <p:spPr>
              <a:xfrm>
                <a:off x="2788024" y="4468906"/>
                <a:ext cx="1676996" cy="903194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Mikroprocesor  Z8O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534400" cy="762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hr-HR" dirty="0" smtClean="0"/>
              <a:t>Tri osnovna skupa naredbi (primjeri </a:t>
            </a:r>
            <a:r>
              <a:rPr lang="hr-HR" dirty="0" smtClean="0">
                <a:latin typeface="Cambria Math" pitchFamily="18" charset="0"/>
                <a:ea typeface="Cambria Math" pitchFamily="18" charset="0"/>
              </a:rPr>
              <a:t>Z80 </a:t>
            </a:r>
            <a:r>
              <a:rPr lang="hr-HR" dirty="0" smtClean="0"/>
              <a:t>naredbi)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Elektrotehnički fakultet Sveučilišta u Osijeku</a:t>
            </a: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FD2B-A613-47B1-98CF-81AE264F8173}" type="slidenum">
              <a:rPr lang="hr-HR" smtClean="0"/>
              <a:pPr/>
              <a:t>15</a:t>
            </a:fld>
            <a:endParaRPr lang="hr-HR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2438400"/>
          <a:ext cx="9144000" cy="4114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95600"/>
                <a:gridCol w="3352800"/>
                <a:gridCol w="2895600"/>
              </a:tblGrid>
              <a:tr h="792480">
                <a:tc>
                  <a:txBody>
                    <a:bodyPr/>
                    <a:lstStyle/>
                    <a:p>
                      <a:pPr algn="ctr"/>
                      <a:r>
                        <a:rPr lang="hr-HR" sz="2800" dirty="0" smtClean="0"/>
                        <a:t>Podatkovne</a:t>
                      </a:r>
                      <a:endParaRPr lang="hr-H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2800" dirty="0" smtClean="0"/>
                        <a:t>Aritmetičko-logičke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2800" dirty="0" smtClean="0"/>
                        <a:t>Kontrolne</a:t>
                      </a:r>
                    </a:p>
                  </a:txBody>
                  <a:tcPr anchor="ctr"/>
                </a:tc>
              </a:tr>
              <a:tr h="792480">
                <a:tc>
                  <a:txBody>
                    <a:bodyPr/>
                    <a:lstStyle/>
                    <a:p>
                      <a:pPr lvl="1" algn="l"/>
                      <a:r>
                        <a:rPr lang="en-US" sz="2000" dirty="0" smtClean="0">
                          <a:latin typeface="Cambria Math" pitchFamily="18" charset="0"/>
                          <a:ea typeface="Cambria Math" pitchFamily="18" charset="0"/>
                        </a:rPr>
                        <a:t>LD  </a:t>
                      </a:r>
                      <a:r>
                        <a:rPr lang="hr-HR" sz="2000" dirty="0" smtClean="0"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US" sz="2000" dirty="0" smtClean="0">
                          <a:latin typeface="Cambria Math" pitchFamily="18" charset="0"/>
                          <a:ea typeface="Cambria Math" pitchFamily="18" charset="0"/>
                        </a:rPr>
                        <a:t>A, 5</a:t>
                      </a:r>
                      <a:endParaRPr lang="en-US" sz="2000" b="1" dirty="0" smtClean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1" algn="l"/>
                      <a:r>
                        <a:rPr lang="en-US" sz="2000" dirty="0" smtClean="0">
                          <a:latin typeface="Cambria Math" pitchFamily="18" charset="0"/>
                          <a:ea typeface="Cambria Math" pitchFamily="18" charset="0"/>
                        </a:rPr>
                        <a:t>ADD  </a:t>
                      </a:r>
                      <a:r>
                        <a:rPr lang="hr-HR" sz="2000" dirty="0" smtClean="0"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US" sz="2000" dirty="0" smtClean="0">
                          <a:latin typeface="Cambria Math" pitchFamily="18" charset="0"/>
                          <a:ea typeface="Cambria Math" pitchFamily="18" charset="0"/>
                        </a:rPr>
                        <a:t>A, 6</a:t>
                      </a:r>
                      <a:endParaRPr lang="en-US" sz="2000" b="1" dirty="0" smtClean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1" algn="l"/>
                      <a:r>
                        <a:rPr lang="pl-PL" sz="2000" dirty="0" smtClean="0">
                          <a:latin typeface="Cambria Math" pitchFamily="18" charset="0"/>
                          <a:ea typeface="Cambria Math" pitchFamily="18" charset="0"/>
                        </a:rPr>
                        <a:t>HALT</a:t>
                      </a:r>
                      <a:endParaRPr lang="pl-PL" sz="2000" b="1" dirty="0" smtClean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anchor="ctr"/>
                </a:tc>
              </a:tr>
              <a:tr h="792480">
                <a:tc>
                  <a:txBody>
                    <a:bodyPr/>
                    <a:lstStyle/>
                    <a:p>
                      <a:pPr lvl="1" algn="l"/>
                      <a:r>
                        <a:rPr lang="en-US" sz="2000" dirty="0" smtClean="0">
                          <a:latin typeface="Cambria Math" pitchFamily="18" charset="0"/>
                          <a:ea typeface="Cambria Math" pitchFamily="18" charset="0"/>
                        </a:rPr>
                        <a:t>LD  </a:t>
                      </a:r>
                      <a:r>
                        <a:rPr lang="hr-HR" sz="2000" dirty="0" smtClean="0"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US" sz="2000" dirty="0" smtClean="0">
                          <a:latin typeface="Cambria Math" pitchFamily="18" charset="0"/>
                          <a:ea typeface="Cambria Math" pitchFamily="18" charset="0"/>
                        </a:rPr>
                        <a:t>C, 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1" algn="l"/>
                      <a:r>
                        <a:rPr lang="en-US" sz="2000" dirty="0" smtClean="0">
                          <a:latin typeface="Cambria Math" pitchFamily="18" charset="0"/>
                          <a:ea typeface="Cambria Math" pitchFamily="18" charset="0"/>
                        </a:rPr>
                        <a:t>SUB  </a:t>
                      </a:r>
                      <a:r>
                        <a:rPr lang="hr-HR" sz="2000" dirty="0" smtClean="0"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US" sz="2000" dirty="0" smtClean="0">
                          <a:latin typeface="Cambria Math" pitchFamily="18" charset="0"/>
                          <a:ea typeface="Cambria Math" pitchFamily="18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1" algn="l"/>
                      <a:r>
                        <a:rPr lang="pl-PL" sz="2000" dirty="0" smtClean="0">
                          <a:latin typeface="Cambria Math" pitchFamily="18" charset="0"/>
                          <a:ea typeface="Cambria Math" pitchFamily="18" charset="0"/>
                        </a:rPr>
                        <a:t>CALL   podprogram</a:t>
                      </a:r>
                    </a:p>
                  </a:txBody>
                  <a:tcPr anchor="ctr"/>
                </a:tc>
              </a:tr>
              <a:tr h="792480">
                <a:tc>
                  <a:txBody>
                    <a:bodyPr/>
                    <a:lstStyle/>
                    <a:p>
                      <a:pPr lvl="1" algn="l"/>
                      <a:r>
                        <a:rPr lang="en-US" sz="2000" dirty="0" smtClean="0">
                          <a:latin typeface="Cambria Math" pitchFamily="18" charset="0"/>
                          <a:ea typeface="Cambria Math" pitchFamily="18" charset="0"/>
                        </a:rPr>
                        <a:t>IN  </a:t>
                      </a:r>
                      <a:r>
                        <a:rPr lang="hr-HR" sz="2000" dirty="0" smtClean="0"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US" sz="2000" dirty="0" smtClean="0">
                          <a:latin typeface="Cambria Math" pitchFamily="18" charset="0"/>
                          <a:ea typeface="Cambria Math" pitchFamily="18" charset="0"/>
                        </a:rPr>
                        <a:t>A, (10H)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1" algn="l"/>
                      <a:r>
                        <a:rPr lang="en-US" sz="2000" dirty="0" smtClean="0">
                          <a:latin typeface="Cambria Math" pitchFamily="18" charset="0"/>
                          <a:ea typeface="Cambria Math" pitchFamily="18" charset="0"/>
                        </a:rPr>
                        <a:t>AND  </a:t>
                      </a:r>
                      <a:r>
                        <a:rPr lang="hr-HR" sz="2000" dirty="0" smtClean="0"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US" sz="2000" dirty="0" smtClean="0">
                          <a:latin typeface="Cambria Math" pitchFamily="18" charset="0"/>
                          <a:ea typeface="Cambria Math" pitchFamily="18" charset="0"/>
                        </a:rPr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1" algn="l"/>
                      <a:r>
                        <a:rPr lang="pl-PL" sz="2000" dirty="0" smtClean="0">
                          <a:latin typeface="Cambria Math" pitchFamily="18" charset="0"/>
                          <a:ea typeface="Cambria Math" pitchFamily="18" charset="0"/>
                        </a:rPr>
                        <a:t>RET</a:t>
                      </a:r>
                    </a:p>
                  </a:txBody>
                  <a:tcPr anchor="ctr"/>
                </a:tc>
              </a:tr>
              <a:tr h="792480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mbria Math" pitchFamily="18" charset="0"/>
                          <a:ea typeface="Cambria Math" pitchFamily="18" charset="0"/>
                        </a:rPr>
                        <a:t>OUT</a:t>
                      </a:r>
                      <a:r>
                        <a:rPr lang="hr-HR" sz="2000" dirty="0" smtClean="0"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US" sz="2000" dirty="0" smtClean="0">
                          <a:latin typeface="Cambria Math" pitchFamily="18" charset="0"/>
                          <a:ea typeface="Cambria Math" pitchFamily="18" charset="0"/>
                        </a:rPr>
                        <a:t> (10), A</a:t>
                      </a:r>
                      <a:endParaRPr lang="hr-HR" sz="2000" dirty="0" smtClean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mbria Math" pitchFamily="18" charset="0"/>
                          <a:ea typeface="Cambria Math" pitchFamily="18" charset="0"/>
                        </a:rPr>
                        <a:t>XOR </a:t>
                      </a:r>
                      <a:r>
                        <a:rPr lang="hr-HR" sz="2000" dirty="0" smtClean="0"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US" sz="2000" dirty="0" smtClean="0">
                          <a:latin typeface="Cambria Math" pitchFamily="18" charset="0"/>
                          <a:ea typeface="Cambria Math" pitchFamily="18" charset="0"/>
                        </a:rPr>
                        <a:t> 01001101B</a:t>
                      </a:r>
                      <a:endParaRPr lang="hr-HR" sz="2000" dirty="0" smtClean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000" dirty="0" smtClean="0">
                          <a:latin typeface="Cambria Math" pitchFamily="18" charset="0"/>
                          <a:ea typeface="Cambria Math" pitchFamily="18" charset="0"/>
                        </a:rPr>
                        <a:t>JP   podprogram </a:t>
                      </a:r>
                      <a:endParaRPr lang="hr-HR" sz="2000" dirty="0" smtClean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Mikroprocesor  Z8O</a:t>
            </a:r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Elektrotehnički fakultet Sveučilišta u Osijeku</a:t>
            </a: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FD2B-A613-47B1-98CF-81AE264F8173}" type="slidenum">
              <a:rPr lang="hr-HR" smtClean="0"/>
              <a:pPr/>
              <a:t>16</a:t>
            </a:fld>
            <a:endParaRPr lang="hr-HR"/>
          </a:p>
        </p:txBody>
      </p:sp>
      <p:pic>
        <p:nvPicPr>
          <p:cNvPr id="9217" name="Picture 1" descr="F:\DATA\Nastava\Pokazna Vježba za Martinovića\Z80\Z80arch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3374" y="1640114"/>
            <a:ext cx="7522553" cy="4554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Uvod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6970" y="1320805"/>
            <a:ext cx="8157029" cy="5029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hr-HR" dirty="0" smtClean="0"/>
              <a:t>Opis rada  mikroprocesora</a:t>
            </a:r>
          </a:p>
          <a:p>
            <a:pPr lvl="1">
              <a:lnSpc>
                <a:spcPct val="110000"/>
              </a:lnSpc>
            </a:pPr>
            <a:r>
              <a:rPr lang="hr-HR" dirty="0" smtClean="0"/>
              <a:t>Von  Neumanov  model računala</a:t>
            </a:r>
          </a:p>
          <a:p>
            <a:pPr lvl="1">
              <a:lnSpc>
                <a:spcPct val="110000"/>
              </a:lnSpc>
            </a:pPr>
            <a:r>
              <a:rPr lang="hr-HR" dirty="0" smtClean="0"/>
              <a:t>Načelni  princip  rada  mikroprocesora</a:t>
            </a:r>
          </a:p>
          <a:p>
            <a:pPr lvl="1">
              <a:lnSpc>
                <a:spcPct val="110000"/>
              </a:lnSpc>
            </a:pPr>
            <a:r>
              <a:rPr lang="hr-HR" dirty="0" smtClean="0"/>
              <a:t>Programski  jezik  </a:t>
            </a:r>
            <a:r>
              <a:rPr lang="hr-HR" i="1" dirty="0" smtClean="0"/>
              <a:t>asembler  (</a:t>
            </a:r>
            <a:r>
              <a:rPr lang="hr-HR" i="1" dirty="0" err="1" smtClean="0"/>
              <a:t>assembly</a:t>
            </a:r>
            <a:r>
              <a:rPr lang="hr-HR" i="1" dirty="0" smtClean="0"/>
              <a:t> </a:t>
            </a:r>
            <a:r>
              <a:rPr lang="hr-HR" i="1" dirty="0" err="1" smtClean="0"/>
              <a:t>language</a:t>
            </a:r>
            <a:r>
              <a:rPr lang="hr-HR" i="1" dirty="0" smtClean="0"/>
              <a:t>) </a:t>
            </a:r>
          </a:p>
          <a:p>
            <a:pPr>
              <a:lnSpc>
                <a:spcPct val="110000"/>
              </a:lnSpc>
            </a:pPr>
            <a:r>
              <a:rPr lang="hr-HR" dirty="0" smtClean="0"/>
              <a:t>Mikroprocesor  Z8O</a:t>
            </a:r>
          </a:p>
          <a:p>
            <a:pPr lvl="1">
              <a:lnSpc>
                <a:spcPct val="110000"/>
              </a:lnSpc>
            </a:pPr>
            <a:r>
              <a:rPr lang="hr-HR" i="1" dirty="0" err="1" smtClean="0"/>
              <a:t>Barleywood</a:t>
            </a:r>
            <a:r>
              <a:rPr lang="hr-HR" i="1" dirty="0" smtClean="0"/>
              <a:t>  </a:t>
            </a:r>
            <a:r>
              <a:rPr lang="hr-HR" dirty="0" smtClean="0"/>
              <a:t>Z8O </a:t>
            </a:r>
            <a:r>
              <a:rPr lang="hr-HR" i="1" dirty="0" smtClean="0"/>
              <a:t> </a:t>
            </a:r>
            <a:r>
              <a:rPr lang="hr-HR" dirty="0" smtClean="0"/>
              <a:t>simulator</a:t>
            </a:r>
          </a:p>
          <a:p>
            <a:pPr lvl="1">
              <a:lnSpc>
                <a:spcPct val="110000"/>
              </a:lnSpc>
            </a:pPr>
            <a:r>
              <a:rPr lang="hr-HR" dirty="0" smtClean="0"/>
              <a:t>Razvojna  maketa  mikroprocesora  Z8O</a:t>
            </a:r>
          </a:p>
          <a:p>
            <a:pPr>
              <a:lnSpc>
                <a:spcPct val="110000"/>
              </a:lnSpc>
            </a:pPr>
            <a:r>
              <a:rPr lang="hr-HR" dirty="0" smtClean="0"/>
              <a:t>Mikroprocesor  Picoblaze</a:t>
            </a:r>
          </a:p>
          <a:p>
            <a:pPr lvl="1">
              <a:lnSpc>
                <a:spcPct val="110000"/>
              </a:lnSpc>
            </a:pPr>
            <a:r>
              <a:rPr lang="hr-HR" i="1" dirty="0" err="1" smtClean="0"/>
              <a:t>PicoBlazeIDE</a:t>
            </a:r>
            <a:r>
              <a:rPr lang="hr-HR" dirty="0" smtClean="0"/>
              <a:t>  simulator</a:t>
            </a:r>
          </a:p>
          <a:p>
            <a:pPr lvl="1">
              <a:lnSpc>
                <a:spcPct val="110000"/>
              </a:lnSpc>
            </a:pPr>
            <a:r>
              <a:rPr lang="hr-HR" dirty="0" smtClean="0"/>
              <a:t>Razvojna  maketa  mikroprocesora  </a:t>
            </a:r>
            <a:r>
              <a:rPr lang="hr-HR" i="1" dirty="0" smtClean="0"/>
              <a:t>PicoBlaze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Elektrotehnički fakultet Sveučilišta u Osijeku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FD2B-A613-47B1-98CF-81AE264F8173}" type="slidenum">
              <a:rPr lang="hr-HR" smtClean="0"/>
              <a:pPr/>
              <a:t>2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ASSEMBLY LANGUAGE</a:t>
            </a:r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Elektrotehnički fakultet Sveučilišta u Osijeku</a:t>
            </a: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FD2B-A613-47B1-98CF-81AE264F8173}" type="slidenum">
              <a:rPr lang="hr-HR" smtClean="0"/>
              <a:pPr/>
              <a:t>3</a:t>
            </a:fld>
            <a:endParaRPr lang="hr-HR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Asembler prevodi riječima pisane naredbe u brojčani zapis.</a:t>
            </a:r>
          </a:p>
          <a:p>
            <a:r>
              <a:rPr lang="hr-HR" dirty="0" smtClean="0"/>
              <a:t>Svakoj naredbi odgovara jedan broj, tzv. strojni kod.</a:t>
            </a:r>
          </a:p>
          <a:p>
            <a:pPr>
              <a:buNone/>
            </a:pPr>
            <a:endParaRPr lang="hr-HR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1" y="3775759"/>
            <a:ext cx="9288659" cy="212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ASSEMBLY LANGUAGE</a:t>
            </a:r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Elektrotehnički fakultet Sveučilišta u Osijeku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FD2B-A613-47B1-98CF-81AE264F8173}" type="slidenum">
              <a:rPr lang="hr-HR" smtClean="0"/>
              <a:pPr/>
              <a:t>4</a:t>
            </a:fld>
            <a:endParaRPr lang="hr-HR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829" y="1382634"/>
            <a:ext cx="8810171" cy="4939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Programski  jezik  asembler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8503" y="1659079"/>
            <a:ext cx="8382000" cy="477800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30000"/>
              </a:lnSpc>
            </a:pPr>
            <a:r>
              <a:rPr lang="hr-HR" dirty="0" smtClean="0"/>
              <a:t>Programski jezik asembler </a:t>
            </a:r>
            <a:r>
              <a:rPr lang="hr-HR" i="1" dirty="0" smtClean="0"/>
              <a:t>(</a:t>
            </a:r>
            <a:r>
              <a:rPr lang="hr-HR" i="1" dirty="0" err="1" smtClean="0"/>
              <a:t>eng</a:t>
            </a:r>
            <a:r>
              <a:rPr lang="hr-HR" i="1" dirty="0" smtClean="0"/>
              <a:t>. </a:t>
            </a:r>
            <a:r>
              <a:rPr lang="hr-HR" i="1" dirty="0" err="1" smtClean="0"/>
              <a:t>assembly</a:t>
            </a:r>
            <a:r>
              <a:rPr lang="hr-HR" i="1" dirty="0" smtClean="0"/>
              <a:t> </a:t>
            </a:r>
            <a:r>
              <a:rPr lang="hr-HR" i="1" dirty="0" err="1" smtClean="0"/>
              <a:t>language</a:t>
            </a:r>
            <a:r>
              <a:rPr lang="hr-HR" i="1" dirty="0" smtClean="0"/>
              <a:t>) </a:t>
            </a:r>
            <a:r>
              <a:rPr lang="hr-HR" dirty="0" smtClean="0"/>
              <a:t>predstavlja  čovjeku riječima prilagođen skup </a:t>
            </a:r>
            <a:r>
              <a:rPr lang="hr-HR" u="sng" dirty="0" smtClean="0"/>
              <a:t>naredbi</a:t>
            </a:r>
            <a:r>
              <a:rPr lang="hr-HR" dirty="0" smtClean="0"/>
              <a:t>.</a:t>
            </a:r>
          </a:p>
          <a:p>
            <a:pPr>
              <a:lnSpc>
                <a:spcPct val="130000"/>
              </a:lnSpc>
            </a:pPr>
            <a:r>
              <a:rPr lang="hr-HR" dirty="0" err="1" smtClean="0"/>
              <a:t>Asembliranjem</a:t>
            </a:r>
            <a:r>
              <a:rPr lang="hr-HR" dirty="0" smtClean="0"/>
              <a:t> se skup naredbi pretvara u </a:t>
            </a:r>
            <a:r>
              <a:rPr lang="hr-HR" i="1" u="sng" dirty="0" err="1" smtClean="0"/>
              <a:t>opcode</a:t>
            </a:r>
            <a:r>
              <a:rPr lang="hr-HR" dirty="0" smtClean="0"/>
              <a:t> strojni jezik (</a:t>
            </a:r>
            <a:r>
              <a:rPr lang="hr-HR" i="1" dirty="0" err="1" smtClean="0"/>
              <a:t>machine</a:t>
            </a:r>
            <a:r>
              <a:rPr lang="hr-HR" i="1" dirty="0" smtClean="0"/>
              <a:t> </a:t>
            </a:r>
            <a:r>
              <a:rPr lang="hr-HR" i="1" dirty="0" err="1" smtClean="0"/>
              <a:t>language</a:t>
            </a:r>
            <a:r>
              <a:rPr lang="hr-HR" dirty="0" smtClean="0"/>
              <a:t>).</a:t>
            </a:r>
          </a:p>
          <a:p>
            <a:pPr marL="438912" lvl="1" indent="-320040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hr-HR" dirty="0" smtClean="0">
                <a:latin typeface="Cambria Math" pitchFamily="18" charset="0"/>
                <a:ea typeface="Cambria Math" pitchFamily="18" charset="0"/>
              </a:rPr>
              <a:t>Primjer (naredbe mikroprocesora Z8O)</a:t>
            </a:r>
          </a:p>
          <a:p>
            <a:pPr marL="704088" lvl="2" indent="-320040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dirty="0" smtClean="0">
                <a:latin typeface="Cambria Math" pitchFamily="18" charset="0"/>
                <a:ea typeface="Cambria Math" pitchFamily="18" charset="0"/>
              </a:rPr>
              <a:t>	</a:t>
            </a:r>
            <a:r>
              <a:rPr lang="hr-HR" i="1" u="sng" dirty="0" smtClean="0">
                <a:latin typeface="Cambria Math" pitchFamily="18" charset="0"/>
                <a:ea typeface="Cambria Math" pitchFamily="18" charset="0"/>
              </a:rPr>
              <a:t>naredbe</a:t>
            </a:r>
            <a:r>
              <a:rPr lang="hr-HR" dirty="0" smtClean="0">
                <a:latin typeface="Cambria Math" pitchFamily="18" charset="0"/>
                <a:ea typeface="Cambria Math" pitchFamily="18" charset="0"/>
              </a:rPr>
              <a:t>			</a:t>
            </a:r>
            <a:r>
              <a:rPr lang="hr-HR" i="1" u="sng" dirty="0" err="1" smtClean="0">
                <a:latin typeface="Cambria Math" pitchFamily="18" charset="0"/>
                <a:ea typeface="Cambria Math" pitchFamily="18" charset="0"/>
              </a:rPr>
              <a:t>opcode</a:t>
            </a:r>
            <a:endParaRPr lang="hr-HR" i="1" u="sng" dirty="0" smtClean="0">
              <a:latin typeface="Cambria Math" pitchFamily="18" charset="0"/>
              <a:ea typeface="Cambria Math" pitchFamily="18" charset="0"/>
            </a:endParaRPr>
          </a:p>
          <a:p>
            <a:pPr lvl="1">
              <a:lnSpc>
                <a:spcPct val="130000"/>
              </a:lnSpc>
            </a:pPr>
            <a:r>
              <a:rPr lang="hr-HR" dirty="0" smtClean="0">
                <a:latin typeface="Cambria Math" pitchFamily="18" charset="0"/>
                <a:ea typeface="Cambria Math" pitchFamily="18" charset="0"/>
              </a:rPr>
              <a:t>LD	A, 9	</a:t>
            </a:r>
            <a:r>
              <a:rPr lang="hr-HR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	3E  09</a:t>
            </a:r>
          </a:p>
          <a:p>
            <a:pPr lvl="1">
              <a:lnSpc>
                <a:spcPct val="130000"/>
              </a:lnSpc>
            </a:pPr>
            <a:r>
              <a:rPr lang="hr-HR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LD	A, 8		3E  08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Elektrotehnički fakultet Sveučilišta u Osijeku</a:t>
            </a: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FD2B-A613-47B1-98CF-81AE264F8173}" type="slidenum">
              <a:rPr lang="hr-HR" smtClean="0"/>
              <a:pPr/>
              <a:t>5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5777" y="307731"/>
            <a:ext cx="5930153" cy="641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Programski</a:t>
            </a:r>
            <a:br>
              <a:rPr lang="hr-HR" dirty="0" smtClean="0"/>
            </a:br>
            <a:r>
              <a:rPr lang="hr-HR" dirty="0" smtClean="0"/>
              <a:t>jezik asembler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err="1" smtClean="0"/>
              <a:t>Von</a:t>
            </a:r>
            <a:r>
              <a:rPr lang="hr-HR" dirty="0" smtClean="0"/>
              <a:t>  </a:t>
            </a:r>
            <a:r>
              <a:rPr lang="hr-HR" dirty="0" err="1" smtClean="0"/>
              <a:t>Neumanov</a:t>
            </a:r>
            <a:r>
              <a:rPr lang="hr-HR" dirty="0" smtClean="0"/>
              <a:t>  model  računala</a:t>
            </a:r>
            <a:endParaRPr lang="hr-HR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1553307" y="1253945"/>
            <a:ext cx="5322277" cy="5123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Elektrotehnički fakultet Sveučilišta u Osijeku</a:t>
            </a:r>
            <a:endParaRPr lang="hr-H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FD2B-A613-47B1-98CF-81AE264F8173}" type="slidenum">
              <a:rPr lang="hr-HR" smtClean="0"/>
              <a:pPr/>
              <a:t>7</a:t>
            </a:fld>
            <a:endParaRPr lang="hr-HR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6629400" y="2133600"/>
            <a:ext cx="222754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05858" y="331294"/>
            <a:ext cx="3979280" cy="451221"/>
          </a:xfrm>
        </p:spPr>
        <p:txBody>
          <a:bodyPr>
            <a:noAutofit/>
          </a:bodyPr>
          <a:lstStyle/>
          <a:p>
            <a:r>
              <a:rPr lang="hr-HR" sz="3200" dirty="0" smtClean="0"/>
              <a:t>Mikroprocesor Z8O</a:t>
            </a:r>
            <a:endParaRPr lang="hr-HR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Elektrotehnički fakultet Sveučilišta u Osijeku</a:t>
            </a: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FD2B-A613-47B1-98CF-81AE264F8173}" type="slidenum">
              <a:rPr lang="hr-HR" smtClean="0"/>
              <a:pPr/>
              <a:t>8</a:t>
            </a:fld>
            <a:endParaRPr lang="hr-HR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739581" y="1030554"/>
            <a:ext cx="2654808" cy="4901184"/>
          </a:xfrm>
        </p:spPr>
        <p:txBody>
          <a:bodyPr>
            <a:normAutofit/>
          </a:bodyPr>
          <a:lstStyle/>
          <a:p>
            <a:r>
              <a:rPr lang="hr-HR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8-bitni mikroprocesor</a:t>
            </a:r>
          </a:p>
          <a:p>
            <a:r>
              <a:rPr lang="hr-HR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Tvrtka </a:t>
            </a:r>
            <a:r>
              <a:rPr lang="hr-HR" dirty="0" err="1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Zilog</a:t>
            </a:r>
            <a:r>
              <a:rPr lang="hr-HR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 ,1976.g.</a:t>
            </a:r>
          </a:p>
          <a:p>
            <a:endParaRPr lang="hr-HR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  <a:p>
            <a:endParaRPr lang="hr-HR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  <a:p>
            <a:r>
              <a:rPr lang="hr-HR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TTL  naponske razine</a:t>
            </a:r>
          </a:p>
          <a:p>
            <a:r>
              <a:rPr lang="hr-HR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“1”    :=    od     2.4     do    5.2V</a:t>
            </a:r>
          </a:p>
          <a:p>
            <a:r>
              <a:rPr lang="hr-HR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“0”    :=    od     0.0     do    1.2V</a:t>
            </a:r>
          </a:p>
          <a:p>
            <a:endParaRPr lang="hr-HR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  <a:p>
            <a:endParaRPr lang="hr-HR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  <a:p>
            <a:r>
              <a:rPr lang="hr-HR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8-bita podatkovnih linija</a:t>
            </a:r>
          </a:p>
          <a:p>
            <a:r>
              <a:rPr lang="hr-HR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D0 – D7</a:t>
            </a:r>
          </a:p>
          <a:p>
            <a:endParaRPr lang="hr-HR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  <a:p>
            <a:endParaRPr lang="hr-HR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  <a:p>
            <a:r>
              <a:rPr lang="hr-HR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16-bita adresnih linija</a:t>
            </a:r>
          </a:p>
          <a:p>
            <a:r>
              <a:rPr lang="hr-HR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A0 – A15</a:t>
            </a:r>
          </a:p>
          <a:p>
            <a:endParaRPr lang="hr-HR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  <a:p>
            <a:endParaRPr lang="hr-HR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  <a:p>
            <a:r>
              <a:rPr lang="hr-HR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Od 1 do 24MHz radni takt</a:t>
            </a:r>
          </a:p>
          <a:p>
            <a:endParaRPr lang="hr-HR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  <a:p>
            <a:endParaRPr lang="hr-HR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  <a:p>
            <a:r>
              <a:rPr lang="hr-HR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Naredbe se izvršavaju u trajanju od 1 do 20 signala takta</a:t>
            </a:r>
          </a:p>
          <a:p>
            <a:endParaRPr lang="hr-HR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" name="Picture 2" descr="C:\Users\Ivan\Desktop\Programiranje mikroprocesora\Z80\Z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3255" y="1270837"/>
            <a:ext cx="5546188" cy="4401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5296" y="1066800"/>
            <a:ext cx="3257104" cy="1981200"/>
          </a:xfrm>
        </p:spPr>
        <p:txBody>
          <a:bodyPr/>
          <a:lstStyle/>
          <a:p>
            <a:r>
              <a:rPr lang="hr-HR" sz="2800" dirty="0" smtClean="0"/>
              <a:t>Električna shema za izvor signala takta</a:t>
            </a:r>
            <a:br>
              <a:rPr lang="hr-HR" sz="2800" dirty="0" smtClean="0"/>
            </a:br>
            <a:r>
              <a:rPr lang="hr-HR" sz="2800" dirty="0" smtClean="0"/>
              <a:t>CLK</a:t>
            </a:r>
            <a:endParaRPr lang="hr-HR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Elektrotehnički fakultet Sveučilišta u Osijeku</a:t>
            </a:r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1F689-D363-45FF-89B6-A6AB47D063E9}" type="slidenum">
              <a:rPr lang="hr-HR" smtClean="0"/>
              <a:pPr/>
              <a:t>9</a:t>
            </a:fld>
            <a:endParaRPr lang="hr-HR"/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0" r="690"/>
          <a:stretch>
            <a:fillRect/>
          </a:stretch>
        </p:blipFill>
        <p:spPr bwMode="auto">
          <a:xfrm>
            <a:off x="571499" y="1206503"/>
            <a:ext cx="4982801" cy="3962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1065" y="4254500"/>
            <a:ext cx="5897535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555</TotalTime>
  <Words>418</Words>
  <Application>Microsoft Office PowerPoint</Application>
  <PresentationFormat>On-screen Show (4:3)</PresentationFormat>
  <Paragraphs>133</Paragraphs>
  <Slides>16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Solstice</vt:lpstr>
      <vt:lpstr>Programirljivi  sklopovi</vt:lpstr>
      <vt:lpstr>Uvod</vt:lpstr>
      <vt:lpstr>ASSEMBLY LANGUAGE</vt:lpstr>
      <vt:lpstr>ASSEMBLY LANGUAGE</vt:lpstr>
      <vt:lpstr>Programski  jezik  asembler</vt:lpstr>
      <vt:lpstr>Programski jezik asembler</vt:lpstr>
      <vt:lpstr>Von  Neumanov  model  računala</vt:lpstr>
      <vt:lpstr>Mikroprocesor Z8O</vt:lpstr>
      <vt:lpstr>Električna shema za izvor signala takta CLK</vt:lpstr>
      <vt:lpstr>Električna shema za resetiranje procesora RST</vt:lpstr>
      <vt:lpstr>Izvršavanje naredbe</vt:lpstr>
      <vt:lpstr>Dohvat naredbe</vt:lpstr>
      <vt:lpstr>Dekodiranje naredbe</vt:lpstr>
      <vt:lpstr>Izvođenje naredbe</vt:lpstr>
      <vt:lpstr>Mikroprocesor  Z8O</vt:lpstr>
      <vt:lpstr>Mikroprocesor  Z8O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</dc:creator>
  <cp:lastModifiedBy>Julius</cp:lastModifiedBy>
  <cp:revision>63</cp:revision>
  <cp:lastPrinted>1601-01-01T00:00:00Z</cp:lastPrinted>
  <dcterms:created xsi:type="dcterms:W3CDTF">2009-05-10T13:08:47Z</dcterms:created>
  <dcterms:modified xsi:type="dcterms:W3CDTF">2013-05-22T17:35:21Z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