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5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5B6ED-A97C-4494-8B70-2DDF027C3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Zapisivanje podataka</a:t>
            </a:r>
            <a:br>
              <a:rPr lang="hr-HR" dirty="0" smtClean="0"/>
            </a:br>
            <a:r>
              <a:rPr lang="hr-HR" dirty="0" smtClean="0"/>
              <a:t>u digitalnom računalu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Formati zapisa brojeva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351837" cy="10080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hr-HR" smtClean="0"/>
              <a:t>Pretvorba binarnog broja s predznakom u dekadski broj s predznakom</a:t>
            </a:r>
            <a:endParaRPr lang="en-US" smtClean="0"/>
          </a:p>
        </p:txBody>
      </p:sp>
      <p:sp>
        <p:nvSpPr>
          <p:cNvPr id="31747" name="Rectangle 30"/>
          <p:cNvSpPr>
            <a:spLocks noChangeArrowheads="1"/>
          </p:cNvSpPr>
          <p:nvPr/>
        </p:nvSpPr>
        <p:spPr bwMode="auto">
          <a:xfrm>
            <a:off x="457200" y="1557338"/>
            <a:ext cx="7620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KORAK1. Odvojiti predznak bit od magnitude; ako je predznak bit = 1 dekadski broj će biti negativan; ako je predznak bit = 0 dekadski broj će biti pozitivan)</a:t>
            </a:r>
          </a:p>
        </p:txBody>
      </p:sp>
      <p:sp>
        <p:nvSpPr>
          <p:cNvPr id="31748" name="Rectangle 47"/>
          <p:cNvSpPr>
            <a:spLocks noChangeArrowheads="1"/>
          </p:cNvSpPr>
          <p:nvPr/>
        </p:nvSpPr>
        <p:spPr bwMode="auto">
          <a:xfrm>
            <a:off x="468313" y="3495675"/>
            <a:ext cx="7620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KORAK2. a) Ako je predznak bit = 1 napraviti dvojni komplement od magnitude</a:t>
            </a:r>
          </a:p>
          <a:p>
            <a:pPr marL="342900" indent="-342900"/>
            <a:r>
              <a:rPr lang="hr-HR" sz="2800"/>
              <a:t>   b) Ako je predznak bit = 0 prijeći na korak3</a:t>
            </a:r>
          </a:p>
        </p:txBody>
      </p:sp>
      <p:sp>
        <p:nvSpPr>
          <p:cNvPr id="31749" name="Rectangle 48"/>
          <p:cNvSpPr>
            <a:spLocks noChangeArrowheads="1"/>
          </p:cNvSpPr>
          <p:nvPr/>
        </p:nvSpPr>
        <p:spPr bwMode="auto">
          <a:xfrm>
            <a:off x="481013" y="4941888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KORAK3. Pretvoriti binarni broj iz koraka2 u dekadski broj. </a:t>
            </a:r>
          </a:p>
        </p:txBody>
      </p:sp>
      <p:sp>
        <p:nvSpPr>
          <p:cNvPr id="31750" name="Rectangle 49"/>
          <p:cNvSpPr>
            <a:spLocks noChangeArrowheads="1"/>
          </p:cNvSpPr>
          <p:nvPr/>
        </p:nvSpPr>
        <p:spPr bwMode="auto">
          <a:xfrm>
            <a:off x="539750" y="5934075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KORAK4. Dopisati odgovarajući predznak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7859713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BIN s predznakom          DEC s predznakom</a:t>
            </a:r>
            <a:endParaRPr lang="en-US" sz="2800" smtClean="0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2766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Zad11. Pretvoriti 8-bitni binarni broj </a:t>
            </a:r>
            <a:r>
              <a:rPr lang="hr-HR" sz="2800" u="sng"/>
              <a:t>s predznakom</a:t>
            </a:r>
            <a:r>
              <a:rPr lang="hr-HR" sz="2800"/>
              <a:t> 10000000 u dekadski</a:t>
            </a:r>
            <a:endParaRPr lang="en-US" sz="280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57200" y="4437063"/>
            <a:ext cx="836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hr-HR" sz="2800"/>
              <a:t>Odvojiti predznak bit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1325563" y="2390775"/>
            <a:ext cx="177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10000000</a:t>
            </a:r>
            <a:endParaRPr lang="en-GB" sz="2800"/>
          </a:p>
        </p:txBody>
      </p:sp>
      <p:sp>
        <p:nvSpPr>
          <p:cNvPr id="41991" name="Freeform 7"/>
          <p:cNvSpPr>
            <a:spLocks/>
          </p:cNvSpPr>
          <p:nvPr/>
        </p:nvSpPr>
        <p:spPr bwMode="auto">
          <a:xfrm>
            <a:off x="1363663" y="2390775"/>
            <a:ext cx="266700" cy="457200"/>
          </a:xfrm>
          <a:custGeom>
            <a:avLst/>
            <a:gdLst>
              <a:gd name="T0" fmla="*/ 0 w 168"/>
              <a:gd name="T1" fmla="*/ 0 h 384"/>
              <a:gd name="T2" fmla="*/ 2147483647 w 168"/>
              <a:gd name="T3" fmla="*/ 2147483647 h 384"/>
              <a:gd name="T4" fmla="*/ 2147483647 w 168"/>
              <a:gd name="T5" fmla="*/ 2147483647 h 384"/>
              <a:gd name="T6" fmla="*/ 0 w 168"/>
              <a:gd name="T7" fmla="*/ 2147483647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68"/>
              <a:gd name="T13" fmla="*/ 0 h 384"/>
              <a:gd name="T14" fmla="*/ 168 w 168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" h="384">
                <a:moveTo>
                  <a:pt x="0" y="0"/>
                </a:moveTo>
                <a:cubicBezTo>
                  <a:pt x="60" y="20"/>
                  <a:pt x="120" y="40"/>
                  <a:pt x="144" y="96"/>
                </a:cubicBezTo>
                <a:cubicBezTo>
                  <a:pt x="168" y="152"/>
                  <a:pt x="168" y="288"/>
                  <a:pt x="144" y="336"/>
                </a:cubicBezTo>
                <a:cubicBezTo>
                  <a:pt x="120" y="384"/>
                  <a:pt x="60" y="384"/>
                  <a:pt x="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020763" y="2782888"/>
            <a:ext cx="2133600" cy="885825"/>
            <a:chOff x="643" y="1707"/>
            <a:chExt cx="1344" cy="558"/>
          </a:xfrm>
        </p:grpSpPr>
        <p:sp>
          <p:nvSpPr>
            <p:cNvPr id="32787" name="Rectangle 8"/>
            <p:cNvSpPr>
              <a:spLocks noChangeArrowheads="1"/>
            </p:cNvSpPr>
            <p:nvPr/>
          </p:nvSpPr>
          <p:spPr bwMode="auto">
            <a:xfrm>
              <a:off x="931" y="1707"/>
              <a:ext cx="9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1111111</a:t>
              </a:r>
              <a:endParaRPr lang="en-GB" sz="2800"/>
            </a:p>
          </p:txBody>
        </p:sp>
        <p:sp>
          <p:nvSpPr>
            <p:cNvPr id="32788" name="Rectangle 9"/>
            <p:cNvSpPr>
              <a:spLocks noChangeArrowheads="1"/>
            </p:cNvSpPr>
            <p:nvPr/>
          </p:nvSpPr>
          <p:spPr bwMode="auto">
            <a:xfrm>
              <a:off x="931" y="1938"/>
              <a:ext cx="9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            1</a:t>
              </a:r>
              <a:endParaRPr lang="en-GB" sz="2800"/>
            </a:p>
          </p:txBody>
        </p:sp>
        <p:sp>
          <p:nvSpPr>
            <p:cNvPr id="32789" name="Line 10"/>
            <p:cNvSpPr>
              <a:spLocks noChangeShapeType="1"/>
            </p:cNvSpPr>
            <p:nvPr/>
          </p:nvSpPr>
          <p:spPr bwMode="auto">
            <a:xfrm>
              <a:off x="643" y="2226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Rectangle 11"/>
            <p:cNvSpPr>
              <a:spLocks noChangeArrowheads="1"/>
            </p:cNvSpPr>
            <p:nvPr/>
          </p:nvSpPr>
          <p:spPr bwMode="auto">
            <a:xfrm>
              <a:off x="643" y="1938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+</a:t>
              </a:r>
              <a:endParaRPr lang="en-GB" sz="2800"/>
            </a:p>
          </p:txBody>
        </p:sp>
      </p:grp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1249363" y="3621088"/>
            <a:ext cx="1882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10000000</a:t>
            </a:r>
            <a:endParaRPr lang="en-GB" sz="2800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3001963" y="39116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Freeform 14"/>
          <p:cNvSpPr>
            <a:spLocks/>
          </p:cNvSpPr>
          <p:nvPr/>
        </p:nvSpPr>
        <p:spPr bwMode="auto">
          <a:xfrm>
            <a:off x="1477963" y="2276475"/>
            <a:ext cx="2514600" cy="1485900"/>
          </a:xfrm>
          <a:custGeom>
            <a:avLst/>
            <a:gdLst>
              <a:gd name="T0" fmla="*/ 0 w 1720"/>
              <a:gd name="T1" fmla="*/ 2147483647 h 936"/>
              <a:gd name="T2" fmla="*/ 2147483647 w 1720"/>
              <a:gd name="T3" fmla="*/ 2147483647 h 936"/>
              <a:gd name="T4" fmla="*/ 2147483647 w 1720"/>
              <a:gd name="T5" fmla="*/ 2147483647 h 936"/>
              <a:gd name="T6" fmla="*/ 2147483647 w 1720"/>
              <a:gd name="T7" fmla="*/ 2147483647 h 936"/>
              <a:gd name="T8" fmla="*/ 0 60000 65536"/>
              <a:gd name="T9" fmla="*/ 0 60000 65536"/>
              <a:gd name="T10" fmla="*/ 0 60000 65536"/>
              <a:gd name="T11" fmla="*/ 0 60000 65536"/>
              <a:gd name="T12" fmla="*/ 0 w 1720"/>
              <a:gd name="T13" fmla="*/ 0 h 936"/>
              <a:gd name="T14" fmla="*/ 1720 w 1720"/>
              <a:gd name="T15" fmla="*/ 936 h 9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0" h="936">
                <a:moveTo>
                  <a:pt x="0" y="120"/>
                </a:moveTo>
                <a:cubicBezTo>
                  <a:pt x="276" y="60"/>
                  <a:pt x="552" y="0"/>
                  <a:pt x="816" y="24"/>
                </a:cubicBezTo>
                <a:cubicBezTo>
                  <a:pt x="1080" y="48"/>
                  <a:pt x="1448" y="112"/>
                  <a:pt x="1584" y="264"/>
                </a:cubicBezTo>
                <a:cubicBezTo>
                  <a:pt x="1720" y="416"/>
                  <a:pt x="1624" y="824"/>
                  <a:pt x="1632" y="9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457200" y="4940300"/>
            <a:ext cx="836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2) Predznak bit = 1  </a:t>
            </a:r>
            <a:r>
              <a:rPr lang="hr-HR" sz="2800">
                <a:cs typeface="Arial" charset="0"/>
              </a:rPr>
              <a:t>→</a:t>
            </a:r>
            <a:r>
              <a:rPr lang="hr-HR" sz="2800"/>
              <a:t> napraviti dvojni komplement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457200" y="5445125"/>
            <a:ext cx="836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3) Pretvoriti u dekadski ekvivalent</a:t>
            </a:r>
            <a:endParaRPr lang="en-GB" sz="2800"/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3708400" y="3630613"/>
            <a:ext cx="215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2</a:t>
            </a:r>
            <a:r>
              <a:rPr lang="hr-HR" sz="2800" baseline="40000"/>
              <a:t>7 </a:t>
            </a:r>
            <a:r>
              <a:rPr lang="hr-HR" sz="2800"/>
              <a:t>=  128</a:t>
            </a:r>
            <a:r>
              <a:rPr lang="hr-HR" sz="2800" baseline="-25000"/>
              <a:t>10</a:t>
            </a:r>
            <a:r>
              <a:rPr lang="hr-HR" sz="2800"/>
              <a:t> </a:t>
            </a:r>
            <a:endParaRPr lang="en-GB" sz="2800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3708400" y="3630613"/>
            <a:ext cx="217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-</a:t>
            </a:r>
            <a:endParaRPr lang="en-GB" sz="2800"/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4500563" y="3630613"/>
            <a:ext cx="217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-</a:t>
            </a:r>
            <a:endParaRPr lang="en-GB" sz="2800"/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457200" y="5934075"/>
            <a:ext cx="4186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4) Dopisati predznak “-”</a:t>
            </a:r>
            <a:endParaRPr lang="en-GB" sz="2800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>
            <a:off x="1116013" y="285432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  <p:bldP spid="41990" grpId="0"/>
      <p:bldP spid="41991" grpId="0" animBg="1"/>
      <p:bldP spid="41996" grpId="0"/>
      <p:bldP spid="41997" grpId="0" animBg="1"/>
      <p:bldP spid="41998" grpId="0" animBg="1"/>
      <p:bldP spid="41999" grpId="0"/>
      <p:bldP spid="42000" grpId="0"/>
      <p:bldP spid="42001" grpId="0"/>
      <p:bldP spid="42003" grpId="0"/>
      <p:bldP spid="42004" grpId="0"/>
      <p:bldP spid="42006" grpId="0"/>
      <p:bldP spid="420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002588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BIN s predznakom          DEC s predznakom</a:t>
            </a:r>
            <a:endParaRPr lang="en-US" sz="2800" smtClean="0"/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2766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Zad12. Pretvoriti 8-bitni binarni broj </a:t>
            </a:r>
            <a:r>
              <a:rPr lang="hr-HR" sz="2800" u="sng"/>
              <a:t>s predznakom</a:t>
            </a:r>
            <a:r>
              <a:rPr lang="hr-HR" sz="2800"/>
              <a:t> 11111111 u dekadski</a:t>
            </a:r>
            <a:endParaRPr lang="en-US" sz="280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719263" y="2319338"/>
            <a:ext cx="1771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11111111</a:t>
            </a:r>
            <a:endParaRPr lang="en-GB" sz="2800"/>
          </a:p>
        </p:txBody>
      </p:sp>
      <p:sp>
        <p:nvSpPr>
          <p:cNvPr id="21511" name="Freeform 7"/>
          <p:cNvSpPr>
            <a:spLocks/>
          </p:cNvSpPr>
          <p:nvPr/>
        </p:nvSpPr>
        <p:spPr bwMode="auto">
          <a:xfrm>
            <a:off x="1757363" y="2319338"/>
            <a:ext cx="266700" cy="457200"/>
          </a:xfrm>
          <a:custGeom>
            <a:avLst/>
            <a:gdLst>
              <a:gd name="T0" fmla="*/ 0 w 168"/>
              <a:gd name="T1" fmla="*/ 0 h 384"/>
              <a:gd name="T2" fmla="*/ 2147483647 w 168"/>
              <a:gd name="T3" fmla="*/ 2147483647 h 384"/>
              <a:gd name="T4" fmla="*/ 2147483647 w 168"/>
              <a:gd name="T5" fmla="*/ 2147483647 h 384"/>
              <a:gd name="T6" fmla="*/ 0 w 168"/>
              <a:gd name="T7" fmla="*/ 2147483647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68"/>
              <a:gd name="T13" fmla="*/ 0 h 384"/>
              <a:gd name="T14" fmla="*/ 168 w 168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" h="384">
                <a:moveTo>
                  <a:pt x="0" y="0"/>
                </a:moveTo>
                <a:cubicBezTo>
                  <a:pt x="60" y="20"/>
                  <a:pt x="120" y="40"/>
                  <a:pt x="144" y="96"/>
                </a:cubicBezTo>
                <a:cubicBezTo>
                  <a:pt x="168" y="152"/>
                  <a:pt x="168" y="288"/>
                  <a:pt x="144" y="336"/>
                </a:cubicBezTo>
                <a:cubicBezTo>
                  <a:pt x="120" y="384"/>
                  <a:pt x="60" y="384"/>
                  <a:pt x="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414463" y="2657475"/>
            <a:ext cx="2133600" cy="885825"/>
            <a:chOff x="891" y="1662"/>
            <a:chExt cx="1344" cy="558"/>
          </a:xfrm>
        </p:grpSpPr>
        <p:sp>
          <p:nvSpPr>
            <p:cNvPr id="33810" name="Rectangle 8"/>
            <p:cNvSpPr>
              <a:spLocks noChangeArrowheads="1"/>
            </p:cNvSpPr>
            <p:nvPr/>
          </p:nvSpPr>
          <p:spPr bwMode="auto">
            <a:xfrm>
              <a:off x="1179" y="1662"/>
              <a:ext cx="9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0000000</a:t>
              </a:r>
              <a:endParaRPr lang="en-GB" sz="2800"/>
            </a:p>
          </p:txBody>
        </p:sp>
        <p:sp>
          <p:nvSpPr>
            <p:cNvPr id="33811" name="Rectangle 9"/>
            <p:cNvSpPr>
              <a:spLocks noChangeArrowheads="1"/>
            </p:cNvSpPr>
            <p:nvPr/>
          </p:nvSpPr>
          <p:spPr bwMode="auto">
            <a:xfrm>
              <a:off x="1179" y="1893"/>
              <a:ext cx="9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            1</a:t>
              </a:r>
              <a:endParaRPr lang="en-GB" sz="2800"/>
            </a:p>
          </p:txBody>
        </p:sp>
        <p:sp>
          <p:nvSpPr>
            <p:cNvPr id="33812" name="Line 10"/>
            <p:cNvSpPr>
              <a:spLocks noChangeShapeType="1"/>
            </p:cNvSpPr>
            <p:nvPr/>
          </p:nvSpPr>
          <p:spPr bwMode="auto">
            <a:xfrm>
              <a:off x="891" y="2181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3" name="Rectangle 11"/>
            <p:cNvSpPr>
              <a:spLocks noChangeArrowheads="1"/>
            </p:cNvSpPr>
            <p:nvPr/>
          </p:nvSpPr>
          <p:spPr bwMode="auto">
            <a:xfrm>
              <a:off x="891" y="1893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+</a:t>
              </a:r>
              <a:endParaRPr lang="en-GB" sz="2800"/>
            </a:p>
          </p:txBody>
        </p:sp>
      </p:grp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643063" y="3495675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 0000001</a:t>
            </a:r>
            <a:endParaRPr lang="en-GB" sz="2800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3471863" y="3786188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4310063" y="35575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1</a:t>
            </a:r>
            <a:r>
              <a:rPr lang="hr-HR" sz="2800" baseline="-25000"/>
              <a:t>10</a:t>
            </a:r>
            <a:endParaRPr lang="en-GB" sz="2800" baseline="-25000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1871663" y="2205038"/>
            <a:ext cx="2730500" cy="1485900"/>
          </a:xfrm>
          <a:custGeom>
            <a:avLst/>
            <a:gdLst>
              <a:gd name="T0" fmla="*/ 0 w 1720"/>
              <a:gd name="T1" fmla="*/ 2147483647 h 936"/>
              <a:gd name="T2" fmla="*/ 2147483647 w 1720"/>
              <a:gd name="T3" fmla="*/ 2147483647 h 936"/>
              <a:gd name="T4" fmla="*/ 2147483647 w 1720"/>
              <a:gd name="T5" fmla="*/ 2147483647 h 936"/>
              <a:gd name="T6" fmla="*/ 2147483647 w 1720"/>
              <a:gd name="T7" fmla="*/ 2147483647 h 936"/>
              <a:gd name="T8" fmla="*/ 0 60000 65536"/>
              <a:gd name="T9" fmla="*/ 0 60000 65536"/>
              <a:gd name="T10" fmla="*/ 0 60000 65536"/>
              <a:gd name="T11" fmla="*/ 0 60000 65536"/>
              <a:gd name="T12" fmla="*/ 0 w 1720"/>
              <a:gd name="T13" fmla="*/ 0 h 936"/>
              <a:gd name="T14" fmla="*/ 1720 w 1720"/>
              <a:gd name="T15" fmla="*/ 936 h 9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0" h="936">
                <a:moveTo>
                  <a:pt x="0" y="120"/>
                </a:moveTo>
                <a:cubicBezTo>
                  <a:pt x="276" y="60"/>
                  <a:pt x="552" y="0"/>
                  <a:pt x="816" y="24"/>
                </a:cubicBezTo>
                <a:cubicBezTo>
                  <a:pt x="1080" y="48"/>
                  <a:pt x="1448" y="112"/>
                  <a:pt x="1584" y="264"/>
                </a:cubicBezTo>
                <a:cubicBezTo>
                  <a:pt x="1720" y="416"/>
                  <a:pt x="1624" y="824"/>
                  <a:pt x="1632" y="9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4284663" y="3521075"/>
            <a:ext cx="217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-</a:t>
            </a:r>
            <a:endParaRPr lang="en-GB" sz="2800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457200" y="4437063"/>
            <a:ext cx="836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hr-HR" sz="2800"/>
              <a:t>Odvojiti predznak bit</a:t>
            </a: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457200" y="4940300"/>
            <a:ext cx="836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2) Predznak bit = 1  </a:t>
            </a:r>
            <a:r>
              <a:rPr lang="hr-HR" sz="2800">
                <a:cs typeface="Arial" charset="0"/>
              </a:rPr>
              <a:t>→</a:t>
            </a:r>
            <a:r>
              <a:rPr lang="hr-HR" sz="2800"/>
              <a:t> napraviti dvojni komplement</a:t>
            </a: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457200" y="5445125"/>
            <a:ext cx="6059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3) Pretvoriti u dekadski ekvivalent</a:t>
            </a:r>
            <a:endParaRPr lang="en-GB" sz="2800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457200" y="5934075"/>
            <a:ext cx="4186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4) Dopisati predznak “-”</a:t>
            </a:r>
            <a:endParaRPr lang="en-GB" sz="2800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1403350" y="2727325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1" grpId="0" animBg="1"/>
      <p:bldP spid="21516" grpId="0"/>
      <p:bldP spid="21517" grpId="0" animBg="1"/>
      <p:bldP spid="21518" grpId="0"/>
      <p:bldP spid="21519" grpId="0" animBg="1"/>
      <p:bldP spid="21521" grpId="0"/>
      <p:bldP spid="21522" grpId="0"/>
      <p:bldP spid="21523" grpId="0"/>
      <p:bldP spid="21524" grpId="0"/>
      <p:bldP spid="21526" grpId="0"/>
      <p:bldP spid="215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1619250" y="2405063"/>
            <a:ext cx="1771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00000000</a:t>
            </a:r>
            <a:endParaRPr lang="en-GB" sz="2800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7859713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BIN s predznakom          DEC s predznakom</a:t>
            </a:r>
            <a:endParaRPr lang="en-US" sz="2800" smtClean="0"/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2766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Zad11. Pretvoriti 16-bitni binarni broj </a:t>
            </a:r>
            <a:r>
              <a:rPr lang="hr-HR" sz="2800" u="sng"/>
              <a:t>s predznakom</a:t>
            </a:r>
            <a:r>
              <a:rPr lang="hr-HR" sz="2800"/>
              <a:t> 10000010 u dekadski</a:t>
            </a:r>
            <a:endParaRPr lang="en-US" sz="2800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57200" y="4437063"/>
            <a:ext cx="836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hr-HR" sz="2800"/>
              <a:t>Odvojiti predznak bit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198813" y="2390775"/>
            <a:ext cx="177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10000010</a:t>
            </a:r>
            <a:endParaRPr lang="en-GB" sz="2800"/>
          </a:p>
        </p:txBody>
      </p:sp>
      <p:sp>
        <p:nvSpPr>
          <p:cNvPr id="49159" name="Freeform 7"/>
          <p:cNvSpPr>
            <a:spLocks/>
          </p:cNvSpPr>
          <p:nvPr/>
        </p:nvSpPr>
        <p:spPr bwMode="auto">
          <a:xfrm>
            <a:off x="1600200" y="2362200"/>
            <a:ext cx="304800" cy="609600"/>
          </a:xfrm>
          <a:custGeom>
            <a:avLst/>
            <a:gdLst>
              <a:gd name="T0" fmla="*/ 0 w 168"/>
              <a:gd name="T1" fmla="*/ 0 h 384"/>
              <a:gd name="T2" fmla="*/ 2147483647 w 168"/>
              <a:gd name="T3" fmla="*/ 2147483647 h 384"/>
              <a:gd name="T4" fmla="*/ 2147483647 w 168"/>
              <a:gd name="T5" fmla="*/ 2147483647 h 384"/>
              <a:gd name="T6" fmla="*/ 0 w 168"/>
              <a:gd name="T7" fmla="*/ 2147483647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68"/>
              <a:gd name="T13" fmla="*/ 0 h 384"/>
              <a:gd name="T14" fmla="*/ 168 w 168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" h="384">
                <a:moveTo>
                  <a:pt x="0" y="0"/>
                </a:moveTo>
                <a:cubicBezTo>
                  <a:pt x="60" y="20"/>
                  <a:pt x="120" y="40"/>
                  <a:pt x="144" y="96"/>
                </a:cubicBezTo>
                <a:cubicBezTo>
                  <a:pt x="168" y="152"/>
                  <a:pt x="168" y="288"/>
                  <a:pt x="144" y="336"/>
                </a:cubicBezTo>
                <a:cubicBezTo>
                  <a:pt x="120" y="384"/>
                  <a:pt x="60" y="384"/>
                  <a:pt x="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3194050" y="3044825"/>
            <a:ext cx="188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10000010</a:t>
            </a:r>
            <a:endParaRPr lang="en-GB" sz="2800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4946650" y="3335338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457200" y="4940300"/>
            <a:ext cx="836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2) Predznak bit = 0  </a:t>
            </a:r>
            <a:r>
              <a:rPr lang="hr-HR" sz="2800">
                <a:cs typeface="Arial" charset="0"/>
              </a:rPr>
              <a:t>→</a:t>
            </a:r>
            <a:r>
              <a:rPr lang="hr-HR" sz="2800"/>
              <a:t> prijeći na korak 3</a:t>
            </a: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457200" y="5445125"/>
            <a:ext cx="5770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3) Pretvoriti u dekadski ekvivalent</a:t>
            </a:r>
            <a:endParaRPr lang="en-GB" sz="2800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5653088" y="305435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2</a:t>
            </a:r>
            <a:r>
              <a:rPr lang="hr-HR" sz="2800" baseline="30000"/>
              <a:t>1</a:t>
            </a:r>
            <a:r>
              <a:rPr lang="hr-HR" sz="2800"/>
              <a:t>+2</a:t>
            </a:r>
            <a:r>
              <a:rPr lang="hr-HR" sz="2800" baseline="40000"/>
              <a:t>7  </a:t>
            </a:r>
            <a:r>
              <a:rPr lang="hr-HR" sz="2800"/>
              <a:t>=  130</a:t>
            </a:r>
            <a:r>
              <a:rPr lang="hr-HR" sz="2800" baseline="-25000"/>
              <a:t>10</a:t>
            </a:r>
            <a:r>
              <a:rPr lang="hr-HR" sz="2800"/>
              <a:t> </a:t>
            </a:r>
            <a:endParaRPr lang="en-GB" sz="2800"/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457200" y="5934075"/>
            <a:ext cx="4186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4) Predznak “+”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/>
      <p:bldP spid="49157" grpId="0"/>
      <p:bldP spid="49158" grpId="0"/>
      <p:bldP spid="49159" grpId="0" animBg="1"/>
      <p:bldP spid="49165" grpId="0"/>
      <p:bldP spid="49166" grpId="0" animBg="1"/>
      <p:bldP spid="49168" grpId="0"/>
      <p:bldP spid="49169" grpId="0"/>
      <p:bldP spid="49170" grpId="0"/>
      <p:bldP spid="491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38400" y="152400"/>
            <a:ext cx="4191000" cy="637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351837" cy="7921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mtClean="0"/>
              <a:t>Pretvorba dekadskog broja s predznakom u binarni broj s predznakom</a:t>
            </a:r>
            <a:endParaRPr lang="en-US" smtClean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57200" y="1412875"/>
            <a:ext cx="8218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KORAK1. Odvojiti predznak dekadskog broja od njegove apsolutne vrijednosti; ako je dekadski broj negativan, predznak bit će biti 1; ako je dekadski broj pozitivan, predznak bit će biti 0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95288" y="4149725"/>
            <a:ext cx="828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KORAK3. a) Ako je predznak dekadskog broja iz koraka1 “-” napraviti dvojni komplement od dobivenog binarnog broja iz koraka2</a:t>
            </a:r>
          </a:p>
          <a:p>
            <a:pPr marL="342900" indent="-342900"/>
            <a:r>
              <a:rPr lang="hr-HR" sz="2800"/>
              <a:t>   b) Ako je predznak “+” prijeći na korak4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95288" y="3213100"/>
            <a:ext cx="84248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KORAK2. Pretvoriti apsolutnu vrijednost dekadskog broja u binarni broj bez predznaka.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68313" y="6005513"/>
            <a:ext cx="828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KORAK4. Provjeriti predznak bit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60363" y="260350"/>
            <a:ext cx="8388350" cy="5032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hr-HR" sz="2800" smtClean="0"/>
              <a:t>DEC s predznakom          BIN s predznakom </a:t>
            </a:r>
            <a:endParaRPr lang="en-US" sz="2800" smtClean="0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200400" y="457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68313" y="765175"/>
            <a:ext cx="79311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Zad14. Pretvoriti dekadski broj –35 u 8-bitni binarni broj s predznakom</a:t>
            </a:r>
            <a:endParaRPr lang="en-US" sz="2800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835025" y="4048125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35:2 =</a:t>
            </a:r>
            <a:endParaRPr lang="en-US" sz="2800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835025" y="4479925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17:2 =</a:t>
            </a:r>
            <a:endParaRPr lang="en-US" sz="2800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835025" y="4911725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8:2 =</a:t>
            </a:r>
            <a:endParaRPr lang="en-US" sz="2800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835025" y="5345113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4:2 =</a:t>
            </a:r>
            <a:endParaRPr lang="en-US" sz="2800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835025" y="5776913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2:2 =</a:t>
            </a:r>
            <a:endParaRPr lang="en-US" sz="2800"/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835025" y="6180138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1:2 =</a:t>
            </a:r>
            <a:endParaRPr lang="en-US" sz="2800"/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1914525" y="4048125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17</a:t>
            </a:r>
            <a:endParaRPr lang="en-US" sz="2800"/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1914525" y="4479925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8</a:t>
            </a:r>
            <a:endParaRPr lang="en-US" sz="2800"/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1914525" y="4911725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</a:t>
            </a:r>
            <a:endParaRPr lang="en-US" sz="2800"/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1914525" y="5343525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</a:t>
            </a:r>
            <a:endParaRPr lang="en-US" sz="2800"/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1698625" y="5776913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1</a:t>
            </a:r>
            <a:endParaRPr lang="en-US" sz="2800"/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1698625" y="6180138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 0</a:t>
            </a:r>
            <a:endParaRPr lang="en-US" sz="2800"/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auto">
          <a:xfrm>
            <a:off x="2922588" y="400526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2922588" y="4435475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2922588" y="486886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2922588" y="530066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2922588" y="573246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2922588" y="616426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23601" name="Line 49"/>
          <p:cNvSpPr>
            <a:spLocks noChangeShapeType="1"/>
          </p:cNvSpPr>
          <p:nvPr/>
        </p:nvSpPr>
        <p:spPr bwMode="auto">
          <a:xfrm flipH="1" flipV="1">
            <a:off x="3581400" y="4198938"/>
            <a:ext cx="0" cy="2346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36"/>
          <p:cNvGrpSpPr>
            <a:grpSpLocks/>
          </p:cNvGrpSpPr>
          <p:nvPr/>
        </p:nvGrpSpPr>
        <p:grpSpPr bwMode="auto">
          <a:xfrm>
            <a:off x="5435600" y="4681538"/>
            <a:ext cx="3313113" cy="519112"/>
            <a:chOff x="3424" y="2949"/>
            <a:chExt cx="2087" cy="327"/>
          </a:xfrm>
        </p:grpSpPr>
        <p:sp>
          <p:nvSpPr>
            <p:cNvPr id="36959" name="Rectangle 55"/>
            <p:cNvSpPr>
              <a:spLocks noChangeArrowheads="1"/>
            </p:cNvSpPr>
            <p:nvPr/>
          </p:nvSpPr>
          <p:spPr bwMode="auto">
            <a:xfrm>
              <a:off x="5058" y="2949"/>
              <a:ext cx="45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sz="2800"/>
                <a:t> 1</a:t>
              </a:r>
              <a:endParaRPr lang="en-GB" sz="2800"/>
            </a:p>
          </p:txBody>
        </p:sp>
        <p:sp>
          <p:nvSpPr>
            <p:cNvPr id="36960" name="Line 56"/>
            <p:cNvSpPr>
              <a:spLocks noChangeShapeType="1"/>
            </p:cNvSpPr>
            <p:nvPr/>
          </p:nvSpPr>
          <p:spPr bwMode="auto">
            <a:xfrm flipV="1">
              <a:off x="3470" y="3249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61" name="Rectangle 57"/>
            <p:cNvSpPr>
              <a:spLocks noChangeArrowheads="1"/>
            </p:cNvSpPr>
            <p:nvPr/>
          </p:nvSpPr>
          <p:spPr bwMode="auto">
            <a:xfrm>
              <a:off x="3424" y="2949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r-HR" sz="2800"/>
                <a:t>+</a:t>
              </a:r>
              <a:endParaRPr lang="en-GB" sz="2800"/>
            </a:p>
          </p:txBody>
        </p:sp>
      </p:grpSp>
      <p:sp>
        <p:nvSpPr>
          <p:cNvPr id="23610" name="Line 58"/>
          <p:cNvSpPr>
            <a:spLocks noChangeShapeType="1"/>
          </p:cNvSpPr>
          <p:nvPr/>
        </p:nvSpPr>
        <p:spPr bwMode="auto">
          <a:xfrm>
            <a:off x="5435600" y="4064000"/>
            <a:ext cx="3097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2" name="Line 60"/>
          <p:cNvSpPr>
            <a:spLocks noChangeShapeType="1"/>
          </p:cNvSpPr>
          <p:nvPr/>
        </p:nvSpPr>
        <p:spPr bwMode="auto">
          <a:xfrm>
            <a:off x="5148263" y="5805488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3" name="Rectangle 61"/>
          <p:cNvSpPr>
            <a:spLocks noChangeArrowheads="1"/>
          </p:cNvSpPr>
          <p:nvPr/>
        </p:nvSpPr>
        <p:spPr bwMode="auto">
          <a:xfrm>
            <a:off x="5507038" y="5876925"/>
            <a:ext cx="3313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-35</a:t>
            </a:r>
            <a:r>
              <a:rPr lang="hr-HR" sz="2800" baseline="-25000"/>
              <a:t>10</a:t>
            </a:r>
            <a:r>
              <a:rPr lang="hr-HR" sz="2800"/>
              <a:t>= 11011101</a:t>
            </a:r>
            <a:r>
              <a:rPr lang="hr-HR" sz="2800" baseline="-25000"/>
              <a:t>2</a:t>
            </a:r>
            <a:endParaRPr lang="en-GB" sz="2800" baseline="-25000"/>
          </a:p>
        </p:txBody>
      </p:sp>
      <p:sp>
        <p:nvSpPr>
          <p:cNvPr id="23616" name="Freeform 64"/>
          <p:cNvSpPr>
            <a:spLocks/>
          </p:cNvSpPr>
          <p:nvPr/>
        </p:nvSpPr>
        <p:spPr bwMode="auto">
          <a:xfrm>
            <a:off x="5651501" y="6249988"/>
            <a:ext cx="977900" cy="419100"/>
          </a:xfrm>
          <a:custGeom>
            <a:avLst/>
            <a:gdLst>
              <a:gd name="T0" fmla="*/ 0 w 726"/>
              <a:gd name="T1" fmla="*/ 0 h 264"/>
              <a:gd name="T2" fmla="*/ 2147483647 w 726"/>
              <a:gd name="T3" fmla="*/ 2147483647 h 264"/>
              <a:gd name="T4" fmla="*/ 2147483647 w 726"/>
              <a:gd name="T5" fmla="*/ 2147483647 h 264"/>
              <a:gd name="T6" fmla="*/ 2147483647 w 726"/>
              <a:gd name="T7" fmla="*/ 2147483647 h 264"/>
              <a:gd name="T8" fmla="*/ 0 60000 65536"/>
              <a:gd name="T9" fmla="*/ 0 60000 65536"/>
              <a:gd name="T10" fmla="*/ 0 60000 65536"/>
              <a:gd name="T11" fmla="*/ 0 60000 65536"/>
              <a:gd name="T12" fmla="*/ 0 w 726"/>
              <a:gd name="T13" fmla="*/ 0 h 264"/>
              <a:gd name="T14" fmla="*/ 726 w 726"/>
              <a:gd name="T15" fmla="*/ 264 h 2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6" h="264">
                <a:moveTo>
                  <a:pt x="0" y="0"/>
                </a:moveTo>
                <a:cubicBezTo>
                  <a:pt x="41" y="94"/>
                  <a:pt x="83" y="188"/>
                  <a:pt x="181" y="226"/>
                </a:cubicBezTo>
                <a:cubicBezTo>
                  <a:pt x="279" y="264"/>
                  <a:pt x="498" y="256"/>
                  <a:pt x="589" y="226"/>
                </a:cubicBezTo>
                <a:cubicBezTo>
                  <a:pt x="680" y="196"/>
                  <a:pt x="703" y="120"/>
                  <a:pt x="726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617" name="Rectangle 65"/>
          <p:cNvSpPr>
            <a:spLocks noChangeArrowheads="1"/>
          </p:cNvSpPr>
          <p:nvPr/>
        </p:nvSpPr>
        <p:spPr bwMode="auto">
          <a:xfrm>
            <a:off x="323850" y="3270250"/>
            <a:ext cx="5267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4) Provjeriti predznak bit = 1</a:t>
            </a:r>
            <a:endParaRPr lang="en-GB" sz="2800">
              <a:cs typeface="Arial" charset="0"/>
            </a:endParaRPr>
          </a:p>
        </p:txBody>
      </p:sp>
      <p:graphicFrame>
        <p:nvGraphicFramePr>
          <p:cNvPr id="23717" name="Group 165"/>
          <p:cNvGraphicFramePr>
            <a:graphicFrameLocks noGrp="1"/>
          </p:cNvGraphicFramePr>
          <p:nvPr/>
        </p:nvGraphicFramePr>
        <p:xfrm>
          <a:off x="5940425" y="5229225"/>
          <a:ext cx="2519363" cy="518160"/>
        </p:xfrm>
        <a:graphic>
          <a:graphicData uri="http://schemas.openxmlformats.org/drawingml/2006/table">
            <a:tbl>
              <a:tblPr/>
              <a:tblGrid>
                <a:gridCol w="312738"/>
                <a:gridCol w="319087"/>
                <a:gridCol w="314325"/>
                <a:gridCol w="314325"/>
                <a:gridCol w="312738"/>
                <a:gridCol w="317500"/>
                <a:gridCol w="315912"/>
                <a:gridCol w="3127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784" name="Group 232"/>
          <p:cNvGraphicFramePr>
            <a:graphicFrameLocks noGrp="1"/>
          </p:cNvGraphicFramePr>
          <p:nvPr/>
        </p:nvGraphicFramePr>
        <p:xfrm>
          <a:off x="5867400" y="4135438"/>
          <a:ext cx="2592388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8"/>
                <a:gridCol w="325437"/>
                <a:gridCol w="322263"/>
                <a:gridCol w="320675"/>
                <a:gridCol w="328612"/>
                <a:gridCol w="322263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782" name="Group 230"/>
          <p:cNvGraphicFramePr>
            <a:graphicFrameLocks noGrp="1"/>
          </p:cNvGraphicFramePr>
          <p:nvPr/>
        </p:nvGraphicFramePr>
        <p:xfrm>
          <a:off x="5867400" y="3487738"/>
          <a:ext cx="2592388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8"/>
                <a:gridCol w="325437"/>
                <a:gridCol w="322263"/>
                <a:gridCol w="320675"/>
                <a:gridCol w="328612"/>
                <a:gridCol w="322263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779" name="Rectangle 227"/>
          <p:cNvSpPr>
            <a:spLocks noChangeArrowheads="1"/>
          </p:cNvSpPr>
          <p:nvPr/>
        </p:nvSpPr>
        <p:spPr bwMode="auto">
          <a:xfrm>
            <a:off x="6157913" y="3487738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sp>
        <p:nvSpPr>
          <p:cNvPr id="23780" name="Rectangle 228"/>
          <p:cNvSpPr>
            <a:spLocks noChangeArrowheads="1"/>
          </p:cNvSpPr>
          <p:nvPr/>
        </p:nvSpPr>
        <p:spPr bwMode="auto">
          <a:xfrm>
            <a:off x="5868988" y="3487738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sp>
        <p:nvSpPr>
          <p:cNvPr id="23785" name="Rectangle 233"/>
          <p:cNvSpPr>
            <a:spLocks noChangeArrowheads="1"/>
          </p:cNvSpPr>
          <p:nvPr/>
        </p:nvSpPr>
        <p:spPr bwMode="auto">
          <a:xfrm>
            <a:off x="334963" y="1757363"/>
            <a:ext cx="3538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hr-HR" sz="2800"/>
              <a:t>Odvojiti predznak</a:t>
            </a:r>
            <a:endParaRPr lang="en-GB" sz="2800">
              <a:cs typeface="Arial" charset="0"/>
            </a:endParaRPr>
          </a:p>
        </p:txBody>
      </p:sp>
      <p:sp>
        <p:nvSpPr>
          <p:cNvPr id="23786" name="Rectangle 234"/>
          <p:cNvSpPr>
            <a:spLocks noChangeArrowheads="1"/>
          </p:cNvSpPr>
          <p:nvPr/>
        </p:nvSpPr>
        <p:spPr bwMode="auto">
          <a:xfrm>
            <a:off x="334963" y="2262188"/>
            <a:ext cx="4475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2) Pretvoriti 35</a:t>
            </a:r>
            <a:r>
              <a:rPr lang="hr-HR" sz="2800" baseline="-25000"/>
              <a:t>10</a:t>
            </a:r>
            <a:r>
              <a:rPr lang="hr-HR" sz="2800"/>
              <a:t> u binarni</a:t>
            </a:r>
            <a:endParaRPr lang="en-GB" sz="2800">
              <a:cs typeface="Arial" charset="0"/>
            </a:endParaRPr>
          </a:p>
        </p:txBody>
      </p:sp>
      <p:sp>
        <p:nvSpPr>
          <p:cNvPr id="23787" name="Rectangle 235"/>
          <p:cNvSpPr>
            <a:spLocks noChangeArrowheads="1"/>
          </p:cNvSpPr>
          <p:nvPr/>
        </p:nvSpPr>
        <p:spPr bwMode="auto">
          <a:xfrm>
            <a:off x="334963" y="2765425"/>
            <a:ext cx="5267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hr-HR" sz="2800"/>
              <a:t>3) Napraviti dvojni komplement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9" grpId="0"/>
      <p:bldP spid="23580" grpId="0"/>
      <p:bldP spid="23581" grpId="0"/>
      <p:bldP spid="23582" grpId="0"/>
      <p:bldP spid="23583" grpId="0"/>
      <p:bldP spid="23584" grpId="0"/>
      <p:bldP spid="23586" grpId="0"/>
      <p:bldP spid="23588" grpId="0"/>
      <p:bldP spid="23589" grpId="0"/>
      <p:bldP spid="23590" grpId="0"/>
      <p:bldP spid="23591" grpId="0"/>
      <p:bldP spid="23592" grpId="0"/>
      <p:bldP spid="23594" grpId="0"/>
      <p:bldP spid="23595" grpId="0"/>
      <p:bldP spid="23596" grpId="0"/>
      <p:bldP spid="23597" grpId="0"/>
      <p:bldP spid="23598" grpId="0"/>
      <p:bldP spid="23599" grpId="0"/>
      <p:bldP spid="23601" grpId="0" animBg="1"/>
      <p:bldP spid="23610" grpId="0" animBg="1"/>
      <p:bldP spid="23612" grpId="0" animBg="1"/>
      <p:bldP spid="23613" grpId="0"/>
      <p:bldP spid="23616" grpId="0" animBg="1"/>
      <p:bldP spid="23617" grpId="0"/>
      <p:bldP spid="23779" grpId="0"/>
      <p:bldP spid="23780" grpId="0"/>
      <p:bldP spid="23785" grpId="0"/>
      <p:bldP spid="23786" grpId="0"/>
      <p:bldP spid="237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" y="304800"/>
            <a:ext cx="9072563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hr-HR" sz="2800" smtClean="0"/>
              <a:t>ODUZIMANJE U BINARNOM BROJEVNOM SUSTAVU</a:t>
            </a:r>
            <a:endParaRPr lang="en-US" sz="2800" smtClean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71438" y="1557338"/>
            <a:ext cx="47879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dirty="0"/>
              <a:t>Primjer: Izračunati razlike 8-bitnih binarnih brojeva s predznakom</a:t>
            </a:r>
          </a:p>
          <a:p>
            <a:r>
              <a:rPr lang="hr-HR" sz="2400" dirty="0"/>
              <a:t>   1001101 - 110000</a:t>
            </a:r>
          </a:p>
          <a:p>
            <a:r>
              <a:rPr lang="hr-HR" sz="2400" dirty="0"/>
              <a:t>i  110000 - 1001101</a:t>
            </a:r>
            <a:endParaRPr lang="en-GB" sz="2400" dirty="0"/>
          </a:p>
        </p:txBody>
      </p:sp>
      <p:sp>
        <p:nvSpPr>
          <p:cNvPr id="37892" name="Rectangle 23"/>
          <p:cNvSpPr>
            <a:spLocks noChangeArrowheads="1"/>
          </p:cNvSpPr>
          <p:nvPr/>
        </p:nvSpPr>
        <p:spPr bwMode="auto">
          <a:xfrm>
            <a:off x="468313" y="908050"/>
            <a:ext cx="828516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Oduzimanje = zbrajanje sa dvojnim komplementom</a:t>
            </a:r>
            <a:endParaRPr lang="en-GB" sz="2800"/>
          </a:p>
        </p:txBody>
      </p:sp>
      <p:sp>
        <p:nvSpPr>
          <p:cNvPr id="47167" name="Rectangle 63"/>
          <p:cNvSpPr>
            <a:spLocks noChangeArrowheads="1"/>
          </p:cNvSpPr>
          <p:nvPr/>
        </p:nvSpPr>
        <p:spPr bwMode="auto">
          <a:xfrm>
            <a:off x="2628900" y="5618163"/>
            <a:ext cx="71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1</a:t>
            </a:r>
            <a:endParaRPr lang="en-GB" sz="2800"/>
          </a:p>
        </p:txBody>
      </p:sp>
      <p:sp>
        <p:nvSpPr>
          <p:cNvPr id="47168" name="Line 64"/>
          <p:cNvSpPr>
            <a:spLocks noChangeShapeType="1"/>
          </p:cNvSpPr>
          <p:nvPr/>
        </p:nvSpPr>
        <p:spPr bwMode="auto">
          <a:xfrm flipV="1">
            <a:off x="107950" y="6094413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69" name="Rectangle 65"/>
          <p:cNvSpPr>
            <a:spLocks noChangeArrowheads="1"/>
          </p:cNvSpPr>
          <p:nvPr/>
        </p:nvSpPr>
        <p:spPr bwMode="auto">
          <a:xfrm>
            <a:off x="36513" y="5589588"/>
            <a:ext cx="392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47170" name="Line 66"/>
          <p:cNvSpPr>
            <a:spLocks noChangeShapeType="1"/>
          </p:cNvSpPr>
          <p:nvPr/>
        </p:nvSpPr>
        <p:spPr bwMode="auto">
          <a:xfrm>
            <a:off x="34925" y="4510088"/>
            <a:ext cx="3097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7667" name="Group 563"/>
          <p:cNvGraphicFramePr>
            <a:graphicFrameLocks noGrp="1"/>
          </p:cNvGraphicFramePr>
          <p:nvPr/>
        </p:nvGraphicFramePr>
        <p:xfrm>
          <a:off x="539750" y="6165850"/>
          <a:ext cx="2519363" cy="518160"/>
        </p:xfrm>
        <a:graphic>
          <a:graphicData uri="http://schemas.openxmlformats.org/drawingml/2006/table">
            <a:tbl>
              <a:tblPr/>
              <a:tblGrid>
                <a:gridCol w="312738"/>
                <a:gridCol w="319087"/>
                <a:gridCol w="314325"/>
                <a:gridCol w="314325"/>
                <a:gridCol w="312738"/>
                <a:gridCol w="317500"/>
                <a:gridCol w="315912"/>
                <a:gridCol w="3127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659" name="Group 555"/>
          <p:cNvGraphicFramePr>
            <a:graphicFrameLocks noGrp="1"/>
          </p:cNvGraphicFramePr>
          <p:nvPr/>
        </p:nvGraphicFramePr>
        <p:xfrm>
          <a:off x="466725" y="3933825"/>
          <a:ext cx="2592388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8"/>
                <a:gridCol w="325437"/>
                <a:gridCol w="322263"/>
                <a:gridCol w="320675"/>
                <a:gridCol w="328612"/>
                <a:gridCol w="322263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233" name="Rectangle 129"/>
          <p:cNvSpPr>
            <a:spLocks noChangeArrowheads="1"/>
          </p:cNvSpPr>
          <p:nvPr/>
        </p:nvSpPr>
        <p:spPr bwMode="auto">
          <a:xfrm>
            <a:off x="468313" y="3917950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graphicFrame>
        <p:nvGraphicFramePr>
          <p:cNvPr id="47657" name="Group 553"/>
          <p:cNvGraphicFramePr>
            <a:graphicFrameLocks noGrp="1"/>
          </p:cNvGraphicFramePr>
          <p:nvPr/>
        </p:nvGraphicFramePr>
        <p:xfrm>
          <a:off x="468313" y="3357563"/>
          <a:ext cx="2592387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7"/>
                <a:gridCol w="325438"/>
                <a:gridCol w="322262"/>
                <a:gridCol w="320675"/>
                <a:gridCol w="328613"/>
                <a:gridCol w="322262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324" name="Rectangle 220"/>
          <p:cNvSpPr>
            <a:spLocks noChangeArrowheads="1"/>
          </p:cNvSpPr>
          <p:nvPr/>
        </p:nvSpPr>
        <p:spPr bwMode="auto">
          <a:xfrm>
            <a:off x="36513" y="3933825"/>
            <a:ext cx="3032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-</a:t>
            </a:r>
            <a:endParaRPr lang="en-GB" sz="2800"/>
          </a:p>
        </p:txBody>
      </p:sp>
      <p:graphicFrame>
        <p:nvGraphicFramePr>
          <p:cNvPr id="47665" name="Group 561"/>
          <p:cNvGraphicFramePr>
            <a:graphicFrameLocks noGrp="1"/>
          </p:cNvGraphicFramePr>
          <p:nvPr/>
        </p:nvGraphicFramePr>
        <p:xfrm>
          <a:off x="468313" y="5157788"/>
          <a:ext cx="2592387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7"/>
                <a:gridCol w="325438"/>
                <a:gridCol w="322262"/>
                <a:gridCol w="320675"/>
                <a:gridCol w="328613"/>
                <a:gridCol w="322262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663" name="Group 559"/>
          <p:cNvGraphicFramePr>
            <a:graphicFrameLocks noGrp="1"/>
          </p:cNvGraphicFramePr>
          <p:nvPr/>
        </p:nvGraphicFramePr>
        <p:xfrm>
          <a:off x="469900" y="4581525"/>
          <a:ext cx="2592388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8"/>
                <a:gridCol w="325437"/>
                <a:gridCol w="322263"/>
                <a:gridCol w="320675"/>
                <a:gridCol w="328612"/>
                <a:gridCol w="322263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409" name="Rectangle 305"/>
          <p:cNvSpPr>
            <a:spLocks noChangeArrowheads="1"/>
          </p:cNvSpPr>
          <p:nvPr/>
        </p:nvSpPr>
        <p:spPr bwMode="auto">
          <a:xfrm>
            <a:off x="3175" y="6165850"/>
            <a:ext cx="590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=1</a:t>
            </a:r>
            <a:endParaRPr lang="en-GB" sz="2800"/>
          </a:p>
        </p:txBody>
      </p:sp>
      <p:sp>
        <p:nvSpPr>
          <p:cNvPr id="47410" name="Rectangle 306"/>
          <p:cNvSpPr>
            <a:spLocks noChangeArrowheads="1"/>
          </p:cNvSpPr>
          <p:nvPr/>
        </p:nvSpPr>
        <p:spPr bwMode="auto">
          <a:xfrm>
            <a:off x="7526338" y="397510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1</a:t>
            </a:r>
            <a:endParaRPr lang="en-GB" sz="2800"/>
          </a:p>
        </p:txBody>
      </p:sp>
      <p:sp>
        <p:nvSpPr>
          <p:cNvPr id="47411" name="Line 307"/>
          <p:cNvSpPr>
            <a:spLocks noChangeShapeType="1"/>
          </p:cNvSpPr>
          <p:nvPr/>
        </p:nvSpPr>
        <p:spPr bwMode="auto">
          <a:xfrm flipV="1">
            <a:off x="5005388" y="4451350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" name="Rectangle 308"/>
          <p:cNvSpPr>
            <a:spLocks noChangeArrowheads="1"/>
          </p:cNvSpPr>
          <p:nvPr/>
        </p:nvSpPr>
        <p:spPr bwMode="auto">
          <a:xfrm>
            <a:off x="4933950" y="3946525"/>
            <a:ext cx="39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47413" name="Line 309"/>
          <p:cNvSpPr>
            <a:spLocks noChangeShapeType="1"/>
          </p:cNvSpPr>
          <p:nvPr/>
        </p:nvSpPr>
        <p:spPr bwMode="auto">
          <a:xfrm>
            <a:off x="4932363" y="2867025"/>
            <a:ext cx="3097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7695" name="Group 591"/>
          <p:cNvGraphicFramePr>
            <a:graphicFrameLocks noGrp="1"/>
          </p:cNvGraphicFramePr>
          <p:nvPr/>
        </p:nvGraphicFramePr>
        <p:xfrm>
          <a:off x="5364163" y="4522788"/>
          <a:ext cx="2592387" cy="518160"/>
        </p:xfrm>
        <a:graphic>
          <a:graphicData uri="http://schemas.openxmlformats.org/drawingml/2006/table">
            <a:tbl>
              <a:tblPr/>
              <a:tblGrid>
                <a:gridCol w="322262"/>
                <a:gridCol w="328613"/>
                <a:gridCol w="322262"/>
                <a:gridCol w="323850"/>
                <a:gridCol w="322263"/>
                <a:gridCol w="327025"/>
                <a:gridCol w="323850"/>
                <a:gridCol w="32226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681" name="Group 577"/>
          <p:cNvGraphicFramePr>
            <a:graphicFrameLocks noGrp="1"/>
          </p:cNvGraphicFramePr>
          <p:nvPr/>
        </p:nvGraphicFramePr>
        <p:xfrm>
          <a:off x="5364163" y="1700213"/>
          <a:ext cx="2592387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7"/>
                <a:gridCol w="325438"/>
                <a:gridCol w="322262"/>
                <a:gridCol w="320675"/>
                <a:gridCol w="328613"/>
                <a:gridCol w="322262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454" name="Rectangle 350"/>
          <p:cNvSpPr>
            <a:spLocks noChangeArrowheads="1"/>
          </p:cNvSpPr>
          <p:nvPr/>
        </p:nvSpPr>
        <p:spPr bwMode="auto">
          <a:xfrm>
            <a:off x="5365750" y="170021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graphicFrame>
        <p:nvGraphicFramePr>
          <p:cNvPr id="47679" name="Group 575"/>
          <p:cNvGraphicFramePr>
            <a:graphicFrameLocks noGrp="1"/>
          </p:cNvGraphicFramePr>
          <p:nvPr/>
        </p:nvGraphicFramePr>
        <p:xfrm>
          <a:off x="5365750" y="2290763"/>
          <a:ext cx="2592388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8"/>
                <a:gridCol w="325437"/>
                <a:gridCol w="322263"/>
                <a:gridCol w="320675"/>
                <a:gridCol w="328612"/>
                <a:gridCol w="322263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475" name="Rectangle 371"/>
          <p:cNvSpPr>
            <a:spLocks noChangeArrowheads="1"/>
          </p:cNvSpPr>
          <p:nvPr/>
        </p:nvSpPr>
        <p:spPr bwMode="auto">
          <a:xfrm>
            <a:off x="4933950" y="2290763"/>
            <a:ext cx="303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-</a:t>
            </a:r>
            <a:endParaRPr lang="en-GB" sz="2800"/>
          </a:p>
        </p:txBody>
      </p:sp>
      <p:graphicFrame>
        <p:nvGraphicFramePr>
          <p:cNvPr id="47687" name="Group 583"/>
          <p:cNvGraphicFramePr>
            <a:graphicFrameLocks noGrp="1"/>
          </p:cNvGraphicFramePr>
          <p:nvPr/>
        </p:nvGraphicFramePr>
        <p:xfrm>
          <a:off x="5364163" y="2938463"/>
          <a:ext cx="2592387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7"/>
                <a:gridCol w="325438"/>
                <a:gridCol w="322262"/>
                <a:gridCol w="320675"/>
                <a:gridCol w="328613"/>
                <a:gridCol w="322262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691" name="Group 587"/>
          <p:cNvGraphicFramePr>
            <a:graphicFrameLocks noGrp="1"/>
          </p:cNvGraphicFramePr>
          <p:nvPr/>
        </p:nvGraphicFramePr>
        <p:xfrm>
          <a:off x="5367338" y="3502025"/>
          <a:ext cx="2592387" cy="518160"/>
        </p:xfrm>
        <a:graphic>
          <a:graphicData uri="http://schemas.openxmlformats.org/drawingml/2006/table">
            <a:tbl>
              <a:tblPr/>
              <a:tblGrid>
                <a:gridCol w="323850"/>
                <a:gridCol w="325437"/>
                <a:gridCol w="325438"/>
                <a:gridCol w="322262"/>
                <a:gridCol w="320675"/>
                <a:gridCol w="328613"/>
                <a:gridCol w="322262"/>
                <a:gridCol w="3238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516" name="Rectangle 412"/>
          <p:cNvSpPr>
            <a:spLocks noChangeArrowheads="1"/>
          </p:cNvSpPr>
          <p:nvPr/>
        </p:nvSpPr>
        <p:spPr bwMode="auto">
          <a:xfrm>
            <a:off x="4933950" y="4522788"/>
            <a:ext cx="392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=</a:t>
            </a:r>
            <a:endParaRPr lang="en-GB" sz="2800"/>
          </a:p>
        </p:txBody>
      </p:sp>
      <p:sp>
        <p:nvSpPr>
          <p:cNvPr id="47545" name="Freeform 441"/>
          <p:cNvSpPr>
            <a:spLocks/>
          </p:cNvSpPr>
          <p:nvPr/>
        </p:nvSpPr>
        <p:spPr bwMode="auto">
          <a:xfrm>
            <a:off x="5292725" y="4451350"/>
            <a:ext cx="431800" cy="647700"/>
          </a:xfrm>
          <a:custGeom>
            <a:avLst/>
            <a:gdLst>
              <a:gd name="T0" fmla="*/ 2147483647 w 1477"/>
              <a:gd name="T1" fmla="*/ 2147483647 h 879"/>
              <a:gd name="T2" fmla="*/ 2147483647 w 1477"/>
              <a:gd name="T3" fmla="*/ 2147483647 h 879"/>
              <a:gd name="T4" fmla="*/ 2147483647 w 1477"/>
              <a:gd name="T5" fmla="*/ 2147483647 h 879"/>
              <a:gd name="T6" fmla="*/ 2147483647 w 1477"/>
              <a:gd name="T7" fmla="*/ 2147483647 h 879"/>
              <a:gd name="T8" fmla="*/ 2147483647 w 1477"/>
              <a:gd name="T9" fmla="*/ 2147483647 h 879"/>
              <a:gd name="T10" fmla="*/ 2147483647 w 1477"/>
              <a:gd name="T11" fmla="*/ 2147483647 h 879"/>
              <a:gd name="T12" fmla="*/ 2147483647 w 1477"/>
              <a:gd name="T13" fmla="*/ 2147483647 h 879"/>
              <a:gd name="T14" fmla="*/ 2147483647 w 1477"/>
              <a:gd name="T15" fmla="*/ 2147483647 h 879"/>
              <a:gd name="T16" fmla="*/ 2147483647 w 1477"/>
              <a:gd name="T17" fmla="*/ 2147483647 h 879"/>
              <a:gd name="T18" fmla="*/ 2147483647 w 1477"/>
              <a:gd name="T19" fmla="*/ 2147483647 h 879"/>
              <a:gd name="T20" fmla="*/ 2147483647 w 1477"/>
              <a:gd name="T21" fmla="*/ 2147483647 h 879"/>
              <a:gd name="T22" fmla="*/ 2147483647 w 1477"/>
              <a:gd name="T23" fmla="*/ 2147483647 h 879"/>
              <a:gd name="T24" fmla="*/ 2147483647 w 1477"/>
              <a:gd name="T25" fmla="*/ 2147483647 h 879"/>
              <a:gd name="T26" fmla="*/ 2147483647 w 1477"/>
              <a:gd name="T27" fmla="*/ 2147483647 h 879"/>
              <a:gd name="T28" fmla="*/ 2147483647 w 1477"/>
              <a:gd name="T29" fmla="*/ 2147483647 h 879"/>
              <a:gd name="T30" fmla="*/ 2147483647 w 1477"/>
              <a:gd name="T31" fmla="*/ 2147483647 h 879"/>
              <a:gd name="T32" fmla="*/ 2147483647 w 1477"/>
              <a:gd name="T33" fmla="*/ 2147483647 h 879"/>
              <a:gd name="T34" fmla="*/ 2147483647 w 1477"/>
              <a:gd name="T35" fmla="*/ 2147483647 h 879"/>
              <a:gd name="T36" fmla="*/ 2147483647 w 1477"/>
              <a:gd name="T37" fmla="*/ 2147483647 h 879"/>
              <a:gd name="T38" fmla="*/ 2147483647 w 1477"/>
              <a:gd name="T39" fmla="*/ 2147483647 h 879"/>
              <a:gd name="T40" fmla="*/ 2147483647 w 1477"/>
              <a:gd name="T41" fmla="*/ 2147483647 h 879"/>
              <a:gd name="T42" fmla="*/ 2147483647 w 1477"/>
              <a:gd name="T43" fmla="*/ 2147483647 h 879"/>
              <a:gd name="T44" fmla="*/ 2147483647 w 1477"/>
              <a:gd name="T45" fmla="*/ 2147483647 h 879"/>
              <a:gd name="T46" fmla="*/ 2147483647 w 1477"/>
              <a:gd name="T47" fmla="*/ 2147483647 h 879"/>
              <a:gd name="T48" fmla="*/ 2147483647 w 1477"/>
              <a:gd name="T49" fmla="*/ 2147483647 h 879"/>
              <a:gd name="T50" fmla="*/ 2147483647 w 1477"/>
              <a:gd name="T51" fmla="*/ 2147483647 h 879"/>
              <a:gd name="T52" fmla="*/ 2147483647 w 1477"/>
              <a:gd name="T53" fmla="*/ 2147483647 h 879"/>
              <a:gd name="T54" fmla="*/ 2147483647 w 1477"/>
              <a:gd name="T55" fmla="*/ 2147483647 h 879"/>
              <a:gd name="T56" fmla="*/ 2147483647 w 1477"/>
              <a:gd name="T57" fmla="*/ 2147483647 h 87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477"/>
              <a:gd name="T88" fmla="*/ 0 h 879"/>
              <a:gd name="T89" fmla="*/ 1477 w 1477"/>
              <a:gd name="T90" fmla="*/ 879 h 87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477" h="879">
                <a:moveTo>
                  <a:pt x="195" y="119"/>
                </a:moveTo>
                <a:cubicBezTo>
                  <a:pt x="193" y="119"/>
                  <a:pt x="157" y="128"/>
                  <a:pt x="153" y="131"/>
                </a:cubicBezTo>
                <a:cubicBezTo>
                  <a:pt x="147" y="136"/>
                  <a:pt x="147" y="144"/>
                  <a:pt x="141" y="149"/>
                </a:cubicBezTo>
                <a:cubicBezTo>
                  <a:pt x="131" y="157"/>
                  <a:pt x="116" y="160"/>
                  <a:pt x="105" y="167"/>
                </a:cubicBezTo>
                <a:cubicBezTo>
                  <a:pt x="89" y="192"/>
                  <a:pt x="80" y="202"/>
                  <a:pt x="51" y="209"/>
                </a:cubicBezTo>
                <a:cubicBezTo>
                  <a:pt x="49" y="215"/>
                  <a:pt x="49" y="222"/>
                  <a:pt x="45" y="227"/>
                </a:cubicBezTo>
                <a:cubicBezTo>
                  <a:pt x="40" y="233"/>
                  <a:pt x="31" y="233"/>
                  <a:pt x="27" y="239"/>
                </a:cubicBezTo>
                <a:cubicBezTo>
                  <a:pt x="20" y="250"/>
                  <a:pt x="15" y="275"/>
                  <a:pt x="15" y="275"/>
                </a:cubicBezTo>
                <a:cubicBezTo>
                  <a:pt x="0" y="420"/>
                  <a:pt x="2" y="385"/>
                  <a:pt x="15" y="635"/>
                </a:cubicBezTo>
                <a:cubicBezTo>
                  <a:pt x="21" y="752"/>
                  <a:pt x="149" y="799"/>
                  <a:pt x="243" y="827"/>
                </a:cubicBezTo>
                <a:cubicBezTo>
                  <a:pt x="275" y="836"/>
                  <a:pt x="311" y="856"/>
                  <a:pt x="345" y="857"/>
                </a:cubicBezTo>
                <a:cubicBezTo>
                  <a:pt x="435" y="861"/>
                  <a:pt x="525" y="861"/>
                  <a:pt x="615" y="863"/>
                </a:cubicBezTo>
                <a:cubicBezTo>
                  <a:pt x="864" y="879"/>
                  <a:pt x="1014" y="872"/>
                  <a:pt x="1317" y="869"/>
                </a:cubicBezTo>
                <a:cubicBezTo>
                  <a:pt x="1365" y="859"/>
                  <a:pt x="1407" y="851"/>
                  <a:pt x="1443" y="815"/>
                </a:cubicBezTo>
                <a:cubicBezTo>
                  <a:pt x="1449" y="797"/>
                  <a:pt x="1455" y="779"/>
                  <a:pt x="1461" y="761"/>
                </a:cubicBezTo>
                <a:cubicBezTo>
                  <a:pt x="1463" y="755"/>
                  <a:pt x="1467" y="743"/>
                  <a:pt x="1467" y="743"/>
                </a:cubicBezTo>
                <a:cubicBezTo>
                  <a:pt x="1476" y="586"/>
                  <a:pt x="1477" y="614"/>
                  <a:pt x="1467" y="407"/>
                </a:cubicBezTo>
                <a:cubicBezTo>
                  <a:pt x="1466" y="378"/>
                  <a:pt x="1452" y="350"/>
                  <a:pt x="1425" y="341"/>
                </a:cubicBezTo>
                <a:cubicBezTo>
                  <a:pt x="1400" y="322"/>
                  <a:pt x="1375" y="301"/>
                  <a:pt x="1347" y="287"/>
                </a:cubicBezTo>
                <a:cubicBezTo>
                  <a:pt x="1325" y="276"/>
                  <a:pt x="1302" y="269"/>
                  <a:pt x="1281" y="257"/>
                </a:cubicBezTo>
                <a:cubicBezTo>
                  <a:pt x="1216" y="220"/>
                  <a:pt x="1154" y="191"/>
                  <a:pt x="1083" y="167"/>
                </a:cubicBezTo>
                <a:cubicBezTo>
                  <a:pt x="1048" y="132"/>
                  <a:pt x="987" y="115"/>
                  <a:pt x="939" y="107"/>
                </a:cubicBezTo>
                <a:cubicBezTo>
                  <a:pt x="882" y="69"/>
                  <a:pt x="790" y="51"/>
                  <a:pt x="723" y="41"/>
                </a:cubicBezTo>
                <a:cubicBezTo>
                  <a:pt x="676" y="25"/>
                  <a:pt x="622" y="28"/>
                  <a:pt x="573" y="23"/>
                </a:cubicBezTo>
                <a:cubicBezTo>
                  <a:pt x="481" y="0"/>
                  <a:pt x="383" y="6"/>
                  <a:pt x="291" y="29"/>
                </a:cubicBezTo>
                <a:cubicBezTo>
                  <a:pt x="267" y="45"/>
                  <a:pt x="244" y="54"/>
                  <a:pt x="219" y="71"/>
                </a:cubicBezTo>
                <a:cubicBezTo>
                  <a:pt x="213" y="75"/>
                  <a:pt x="201" y="83"/>
                  <a:pt x="201" y="83"/>
                </a:cubicBezTo>
                <a:cubicBezTo>
                  <a:pt x="187" y="103"/>
                  <a:pt x="170" y="114"/>
                  <a:pt x="153" y="131"/>
                </a:cubicBezTo>
                <a:cubicBezTo>
                  <a:pt x="151" y="137"/>
                  <a:pt x="147" y="149"/>
                  <a:pt x="147" y="149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652" name="Rectangle 548"/>
          <p:cNvSpPr>
            <a:spLocks noChangeArrowheads="1"/>
          </p:cNvSpPr>
          <p:nvPr/>
        </p:nvSpPr>
        <p:spPr bwMode="auto">
          <a:xfrm>
            <a:off x="8101013" y="1700213"/>
            <a:ext cx="971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48</a:t>
            </a:r>
            <a:r>
              <a:rPr lang="hr-HR" sz="2800" baseline="-25000"/>
              <a:t>10</a:t>
            </a:r>
            <a:endParaRPr lang="en-GB" sz="2800" baseline="-25000"/>
          </a:p>
        </p:txBody>
      </p:sp>
      <p:sp>
        <p:nvSpPr>
          <p:cNvPr id="47653" name="Rectangle 549"/>
          <p:cNvSpPr>
            <a:spLocks noChangeArrowheads="1"/>
          </p:cNvSpPr>
          <p:nvPr/>
        </p:nvSpPr>
        <p:spPr bwMode="auto">
          <a:xfrm>
            <a:off x="8172450" y="2262188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77</a:t>
            </a:r>
            <a:r>
              <a:rPr lang="hr-HR" sz="2800" baseline="-25000"/>
              <a:t>10</a:t>
            </a:r>
            <a:endParaRPr lang="en-GB" sz="2800" baseline="-25000"/>
          </a:p>
        </p:txBody>
      </p:sp>
      <p:sp>
        <p:nvSpPr>
          <p:cNvPr id="47655" name="Rectangle 551"/>
          <p:cNvSpPr>
            <a:spLocks noChangeArrowheads="1"/>
          </p:cNvSpPr>
          <p:nvPr/>
        </p:nvSpPr>
        <p:spPr bwMode="auto">
          <a:xfrm>
            <a:off x="8101013" y="4565650"/>
            <a:ext cx="971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-29</a:t>
            </a:r>
            <a:r>
              <a:rPr lang="hr-HR" sz="2800" baseline="-25000"/>
              <a:t>10</a:t>
            </a:r>
            <a:endParaRPr lang="en-GB" sz="2800" baseline="-25000"/>
          </a:p>
        </p:txBody>
      </p:sp>
      <p:sp>
        <p:nvSpPr>
          <p:cNvPr id="47660" name="Rectangle 556"/>
          <p:cNvSpPr>
            <a:spLocks noChangeArrowheads="1"/>
          </p:cNvSpPr>
          <p:nvPr/>
        </p:nvSpPr>
        <p:spPr bwMode="auto">
          <a:xfrm>
            <a:off x="468313" y="335756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sp>
        <p:nvSpPr>
          <p:cNvPr id="47661" name="Rectangle 557"/>
          <p:cNvSpPr>
            <a:spLocks noChangeArrowheads="1"/>
          </p:cNvSpPr>
          <p:nvPr/>
        </p:nvSpPr>
        <p:spPr bwMode="auto">
          <a:xfrm>
            <a:off x="757238" y="3917950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grpSp>
        <p:nvGrpSpPr>
          <p:cNvPr id="2" name="Group 565"/>
          <p:cNvGrpSpPr>
            <a:grpSpLocks/>
          </p:cNvGrpSpPr>
          <p:nvPr/>
        </p:nvGrpSpPr>
        <p:grpSpPr bwMode="auto">
          <a:xfrm>
            <a:off x="241300" y="6172200"/>
            <a:ext cx="215900" cy="504825"/>
            <a:chOff x="2970" y="2840"/>
            <a:chExt cx="182" cy="318"/>
          </a:xfrm>
        </p:grpSpPr>
        <p:grpSp>
          <p:nvGrpSpPr>
            <p:cNvPr id="3" name="Group 566"/>
            <p:cNvGrpSpPr>
              <a:grpSpLocks/>
            </p:cNvGrpSpPr>
            <p:nvPr/>
          </p:nvGrpSpPr>
          <p:grpSpPr bwMode="auto">
            <a:xfrm>
              <a:off x="2971" y="2886"/>
              <a:ext cx="144" cy="240"/>
              <a:chOff x="1122" y="3961"/>
              <a:chExt cx="144" cy="240"/>
            </a:xfrm>
          </p:grpSpPr>
          <p:sp>
            <p:nvSpPr>
              <p:cNvPr id="38123" name="Line 567"/>
              <p:cNvSpPr>
                <a:spLocks noChangeShapeType="1"/>
              </p:cNvSpPr>
              <p:nvPr/>
            </p:nvSpPr>
            <p:spPr bwMode="auto">
              <a:xfrm flipH="1">
                <a:off x="1122" y="3961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24" name="Line 568"/>
              <p:cNvSpPr>
                <a:spLocks noChangeShapeType="1"/>
              </p:cNvSpPr>
              <p:nvPr/>
            </p:nvSpPr>
            <p:spPr bwMode="auto">
              <a:xfrm>
                <a:off x="1122" y="3961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569"/>
            <p:cNvGrpSpPr>
              <a:grpSpLocks/>
            </p:cNvGrpSpPr>
            <p:nvPr/>
          </p:nvGrpSpPr>
          <p:grpSpPr bwMode="auto">
            <a:xfrm>
              <a:off x="2970" y="2840"/>
              <a:ext cx="182" cy="318"/>
              <a:chOff x="2925" y="2840"/>
              <a:chExt cx="182" cy="318"/>
            </a:xfrm>
          </p:grpSpPr>
          <p:sp>
            <p:nvSpPr>
              <p:cNvPr id="38121" name="Line 570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0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22" name="Line 571"/>
              <p:cNvSpPr>
                <a:spLocks noChangeShapeType="1"/>
              </p:cNvSpPr>
              <p:nvPr/>
            </p:nvSpPr>
            <p:spPr bwMode="auto">
              <a:xfrm flipH="1">
                <a:off x="2925" y="3158"/>
                <a:ext cx="1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7682" name="Rectangle 578"/>
          <p:cNvSpPr>
            <a:spLocks noChangeArrowheads="1"/>
          </p:cNvSpPr>
          <p:nvPr/>
        </p:nvSpPr>
        <p:spPr bwMode="auto">
          <a:xfrm>
            <a:off x="5651500" y="170021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sp>
        <p:nvSpPr>
          <p:cNvPr id="47683" name="Rectangle 579"/>
          <p:cNvSpPr>
            <a:spLocks noChangeArrowheads="1"/>
          </p:cNvSpPr>
          <p:nvPr/>
        </p:nvSpPr>
        <p:spPr bwMode="auto">
          <a:xfrm>
            <a:off x="5364163" y="227647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 baseline="-25000"/>
          </a:p>
        </p:txBody>
      </p:sp>
      <p:sp>
        <p:nvSpPr>
          <p:cNvPr id="47700" name="Rectangle 596"/>
          <p:cNvSpPr>
            <a:spLocks noChangeArrowheads="1"/>
          </p:cNvSpPr>
          <p:nvPr/>
        </p:nvSpPr>
        <p:spPr bwMode="auto">
          <a:xfrm>
            <a:off x="3059113" y="3933825"/>
            <a:ext cx="971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48</a:t>
            </a:r>
            <a:r>
              <a:rPr lang="hr-HR" sz="2800" baseline="-25000"/>
              <a:t>10</a:t>
            </a:r>
            <a:endParaRPr lang="en-GB" sz="2800" baseline="-25000"/>
          </a:p>
        </p:txBody>
      </p:sp>
      <p:sp>
        <p:nvSpPr>
          <p:cNvPr id="47701" name="Rectangle 597"/>
          <p:cNvSpPr>
            <a:spLocks noChangeArrowheads="1"/>
          </p:cNvSpPr>
          <p:nvPr/>
        </p:nvSpPr>
        <p:spPr bwMode="auto">
          <a:xfrm>
            <a:off x="3203575" y="3341688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 dirty="0"/>
              <a:t>77</a:t>
            </a:r>
            <a:r>
              <a:rPr lang="hr-HR" sz="2800" baseline="-25000" dirty="0"/>
              <a:t>10</a:t>
            </a:r>
            <a:endParaRPr lang="en-GB" sz="2800" baseline="-25000" dirty="0"/>
          </a:p>
        </p:txBody>
      </p:sp>
      <p:sp>
        <p:nvSpPr>
          <p:cNvPr id="47702" name="Rectangle 598"/>
          <p:cNvSpPr>
            <a:spLocks noChangeArrowheads="1"/>
          </p:cNvSpPr>
          <p:nvPr/>
        </p:nvSpPr>
        <p:spPr bwMode="auto">
          <a:xfrm>
            <a:off x="3095625" y="6223000"/>
            <a:ext cx="971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 29</a:t>
            </a:r>
            <a:r>
              <a:rPr lang="hr-HR" sz="2800" baseline="-25000"/>
              <a:t>10</a:t>
            </a:r>
            <a:endParaRPr lang="en-GB" sz="2800" baseline="-25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/>
      <p:bldP spid="47167" grpId="0"/>
      <p:bldP spid="47168" grpId="0" animBg="1"/>
      <p:bldP spid="47169" grpId="0"/>
      <p:bldP spid="47170" grpId="0" animBg="1"/>
      <p:bldP spid="47233" grpId="0"/>
      <p:bldP spid="47324" grpId="0"/>
      <p:bldP spid="47409" grpId="0"/>
      <p:bldP spid="47410" grpId="0"/>
      <p:bldP spid="47411" grpId="0" animBg="1"/>
      <p:bldP spid="47412" grpId="0"/>
      <p:bldP spid="47413" grpId="0" animBg="1"/>
      <p:bldP spid="47454" grpId="0"/>
      <p:bldP spid="47475" grpId="0"/>
      <p:bldP spid="47516" grpId="0"/>
      <p:bldP spid="47545" grpId="0" animBg="1"/>
      <p:bldP spid="47652" grpId="0"/>
      <p:bldP spid="47653" grpId="0"/>
      <p:bldP spid="47655" grpId="0"/>
      <p:bldP spid="47660" grpId="0"/>
      <p:bldP spid="47661" grpId="0"/>
      <p:bldP spid="47682" grpId="0"/>
      <p:bldP spid="47683" grpId="0"/>
      <p:bldP spid="47700" grpId="0"/>
      <p:bldP spid="47701" grpId="0"/>
      <p:bldP spid="477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hr-HR" sz="3600" smtClean="0"/>
              <a:t>BROJEVNI SUSTAVI</a:t>
            </a:r>
            <a:endParaRPr lang="en-US" sz="3600" smtClean="0"/>
          </a:p>
        </p:txBody>
      </p:sp>
      <p:graphicFrame>
        <p:nvGraphicFramePr>
          <p:cNvPr id="5275" name="Group 155"/>
          <p:cNvGraphicFramePr>
            <a:graphicFrameLocks noGrp="1"/>
          </p:cNvGraphicFramePr>
          <p:nvPr/>
        </p:nvGraphicFramePr>
        <p:xfrm>
          <a:off x="1524000" y="1066800"/>
          <a:ext cx="6096000" cy="54864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Heksadecimalni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Dekadski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Oktalni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Binarni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n=16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n=10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n=8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n=2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1110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2459038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DEC         BIN</a:t>
            </a:r>
            <a:endParaRPr lang="en-US" sz="2800" smtClean="0"/>
          </a:p>
        </p:txBody>
      </p:sp>
      <p:sp>
        <p:nvSpPr>
          <p:cNvPr id="24579" name="Line 4"/>
          <p:cNvSpPr>
            <a:spLocks noChangeShapeType="1"/>
          </p:cNvSpPr>
          <p:nvPr/>
        </p:nvSpPr>
        <p:spPr bwMode="auto">
          <a:xfrm>
            <a:off x="11430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476375" y="2679700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87:2 =</a:t>
            </a:r>
            <a:endParaRPr lang="en-US" sz="280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476375" y="3111500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43:2 =</a:t>
            </a:r>
            <a:endParaRPr lang="en-US" sz="280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476375" y="3543300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21:2 =</a:t>
            </a:r>
            <a:endParaRPr lang="en-US" sz="280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476375" y="3976688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10:2 =</a:t>
            </a:r>
            <a:endParaRPr lang="en-US" sz="2800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476375" y="4408488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5:2 =</a:t>
            </a:r>
            <a:endParaRPr lang="en-US" sz="2800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1476375" y="4840288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2:2 =</a:t>
            </a:r>
            <a:endParaRPr lang="en-US" sz="2800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1476375" y="5272088"/>
            <a:ext cx="12239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1:2 =</a:t>
            </a:r>
            <a:endParaRPr lang="en-US" sz="2800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555875" y="26797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43</a:t>
            </a:r>
            <a:endParaRPr lang="en-US" sz="2800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132138" y="2205038"/>
            <a:ext cx="13779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ostatak</a:t>
            </a:r>
            <a:endParaRPr lang="en-US" sz="2800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2555875" y="31115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21</a:t>
            </a:r>
            <a:endParaRPr lang="en-US" sz="2800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2555875" y="35433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</a:t>
            </a:r>
            <a:endParaRPr lang="en-US" sz="2800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555875" y="39751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5</a:t>
            </a:r>
            <a:endParaRPr lang="en-US" sz="2800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339975" y="4408488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</a:t>
            </a:r>
            <a:endParaRPr lang="en-US" sz="2800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2339975" y="4840288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2339975" y="5272088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3563938" y="26368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3563938" y="3067050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3563938" y="35004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3563938" y="39322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3563938" y="43640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3563938" y="47958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3563938" y="52276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 flipV="1">
            <a:off x="4211638" y="2781300"/>
            <a:ext cx="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32363" y="1916113"/>
            <a:ext cx="1800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Provjera:</a:t>
            </a:r>
            <a:endParaRPr lang="en-US" sz="2800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5507038" y="3067050"/>
            <a:ext cx="216058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0 </a:t>
            </a:r>
            <a:r>
              <a:rPr lang="hr-HR" sz="2400"/>
              <a:t>=   1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1 </a:t>
            </a:r>
            <a:r>
              <a:rPr lang="hr-HR" sz="2400"/>
              <a:t>=   2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2 </a:t>
            </a:r>
            <a:r>
              <a:rPr lang="hr-HR" sz="2400"/>
              <a:t>=   4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0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3 </a:t>
            </a:r>
            <a:r>
              <a:rPr lang="hr-HR" sz="2400"/>
              <a:t>=   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4 </a:t>
            </a:r>
            <a:r>
              <a:rPr lang="hr-HR" sz="2400"/>
              <a:t>= 16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0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5 </a:t>
            </a:r>
            <a:r>
              <a:rPr lang="hr-HR" sz="2400"/>
              <a:t>=   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6 </a:t>
            </a:r>
            <a:r>
              <a:rPr lang="hr-HR" sz="2400"/>
              <a:t>= 64</a:t>
            </a:r>
            <a:endParaRPr lang="en-US" sz="2400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6227763" y="60928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6875463" y="56594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+</a:t>
            </a:r>
            <a:endParaRPr lang="en-US" sz="2800"/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6065838" y="6091238"/>
            <a:ext cx="108108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= 87</a:t>
            </a:r>
            <a:endParaRPr lang="en-US" sz="2800"/>
          </a:p>
        </p:txBody>
      </p:sp>
      <p:sp>
        <p:nvSpPr>
          <p:cNvPr id="24608" name="Rectangle 33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Zad1. Pretvoriti broj 87 iz dekadskog brojevnog sustava u binarni</a:t>
            </a:r>
            <a:endParaRPr lang="en-US" sz="2800"/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>
            <a:off x="1403350" y="5805488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1547813" y="5876925"/>
            <a:ext cx="29479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87</a:t>
            </a:r>
            <a:r>
              <a:rPr lang="hr-HR" sz="2800" baseline="-25000"/>
              <a:t>10</a:t>
            </a:r>
            <a:r>
              <a:rPr lang="hr-HR" sz="2800"/>
              <a:t> = 1010111</a:t>
            </a:r>
            <a:r>
              <a:rPr lang="hr-HR" sz="2800" baseline="-25000"/>
              <a:t>2</a:t>
            </a:r>
            <a:endParaRPr lang="en-US" sz="2800" baseline="-25000"/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5148263" y="2492375"/>
            <a:ext cx="24431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1010111</a:t>
            </a:r>
            <a:endParaRPr lang="en-US" sz="2800" baseline="-25000"/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5219700" y="2349500"/>
            <a:ext cx="16573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6  5  4  3  2  1  0</a:t>
            </a:r>
            <a:endParaRPr lang="en-US" sz="1400" baseline="-25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  <p:bldP spid="6157" grpId="0"/>
      <p:bldP spid="6158" grpId="0"/>
      <p:bldP spid="6159" grpId="0"/>
      <p:bldP spid="6160" grpId="0"/>
      <p:bldP spid="6161" grpId="0"/>
      <p:bldP spid="6162" grpId="0"/>
      <p:bldP spid="6163" grpId="0"/>
      <p:bldP spid="6164" grpId="0"/>
      <p:bldP spid="6165" grpId="0"/>
      <p:bldP spid="6166" grpId="0"/>
      <p:bldP spid="6167" grpId="0"/>
      <p:bldP spid="6168" grpId="0"/>
      <p:bldP spid="6169" grpId="0"/>
      <p:bldP spid="6170" grpId="0"/>
      <p:bldP spid="6171" grpId="0" animBg="1"/>
      <p:bldP spid="6172" grpId="0"/>
      <p:bldP spid="6173" grpId="0"/>
      <p:bldP spid="6174" grpId="0" animBg="1"/>
      <p:bldP spid="6175" grpId="0"/>
      <p:bldP spid="6176" grpId="0"/>
      <p:bldP spid="6179" grpId="0" animBg="1"/>
      <p:bldP spid="6181" grpId="0"/>
      <p:bldP spid="6183" grpId="0"/>
      <p:bldP spid="61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59436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dirty="0" smtClean="0"/>
              <a:t>Realni broj  DEC         </a:t>
            </a:r>
            <a:r>
              <a:rPr lang="hr-HR" sz="2800" dirty="0" smtClean="0"/>
              <a:t>BIN</a:t>
            </a:r>
            <a:endParaRPr lang="en-US" sz="2800" dirty="0" smtClean="0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28956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331913" y="2679700"/>
            <a:ext cx="12239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5:2 =</a:t>
            </a:r>
            <a:endParaRPr lang="en-US" sz="2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331913" y="3111500"/>
            <a:ext cx="12239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2:2 =</a:t>
            </a:r>
            <a:endParaRPr lang="en-US" sz="2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331913" y="3543300"/>
            <a:ext cx="12239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1:2 =</a:t>
            </a:r>
            <a:endParaRPr lang="en-US" sz="2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85813" y="3929063"/>
            <a:ext cx="198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0.625</a:t>
            </a:r>
            <a:r>
              <a:rPr lang="en-US" sz="2800">
                <a:cs typeface="Arial" charset="0"/>
              </a:rPr>
              <a:t>·</a:t>
            </a:r>
            <a:r>
              <a:rPr lang="hr-HR" sz="2800"/>
              <a:t>2 =</a:t>
            </a:r>
            <a:endParaRPr lang="en-US" sz="2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714375" y="4429125"/>
            <a:ext cx="1857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0.25 </a:t>
            </a:r>
            <a:r>
              <a:rPr lang="en-US" sz="2800">
                <a:cs typeface="Arial" charset="0"/>
              </a:rPr>
              <a:t>·</a:t>
            </a:r>
            <a:r>
              <a:rPr lang="hr-HR" sz="2800"/>
              <a:t> 2 =</a:t>
            </a:r>
            <a:endParaRPr lang="en-US" sz="2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042988" y="4840288"/>
            <a:ext cx="15128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0.5 </a:t>
            </a:r>
            <a:r>
              <a:rPr lang="en-US" sz="2800">
                <a:cs typeface="Arial" charset="0"/>
              </a:rPr>
              <a:t>·</a:t>
            </a:r>
            <a:r>
              <a:rPr lang="hr-HR" sz="2800"/>
              <a:t> 2 =</a:t>
            </a:r>
            <a:endParaRPr lang="en-US" sz="2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63600" y="5272088"/>
            <a:ext cx="16922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5.625</a:t>
            </a:r>
            <a:r>
              <a:rPr lang="hr-HR" sz="2800" baseline="-25000"/>
              <a:t>10</a:t>
            </a:r>
            <a:r>
              <a:rPr lang="hr-HR" sz="2800"/>
              <a:t>=</a:t>
            </a:r>
            <a:endParaRPr lang="en-US" sz="2800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2411413" y="26797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</a:t>
            </a:r>
            <a:endParaRPr lang="en-US" sz="2800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2689225" y="2205038"/>
            <a:ext cx="13779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ostatak</a:t>
            </a:r>
            <a:endParaRPr lang="en-US" sz="2800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2411413" y="31115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2411413" y="35433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2411413" y="3975100"/>
            <a:ext cx="10080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1.25</a:t>
            </a:r>
            <a:endParaRPr lang="en-US" sz="2800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2411413" y="4437063"/>
            <a:ext cx="86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0.5</a:t>
            </a:r>
            <a:endParaRPr lang="en-US" sz="2800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339975" y="4797425"/>
            <a:ext cx="10080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1.00</a:t>
            </a:r>
            <a:endParaRPr lang="en-US" sz="2800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2339975" y="5300663"/>
            <a:ext cx="9350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101. </a:t>
            </a:r>
            <a:endParaRPr lang="en-US" sz="2800" baseline="-25000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3419475" y="26368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3419475" y="3067050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419475" y="35004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3419475" y="39322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3419475" y="43640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3419475" y="4795838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</a:t>
            </a:r>
            <a:endParaRPr lang="en-US" sz="2800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3922713" y="27813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507038" y="2205038"/>
            <a:ext cx="1800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Provjera:</a:t>
            </a:r>
            <a:endParaRPr lang="en-US" sz="280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5578475" y="3500438"/>
            <a:ext cx="24495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0 </a:t>
            </a:r>
            <a:r>
              <a:rPr lang="hr-HR" sz="2400"/>
              <a:t>= 1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0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1 </a:t>
            </a:r>
            <a:r>
              <a:rPr lang="hr-HR" sz="2400"/>
              <a:t>= 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2 </a:t>
            </a:r>
            <a:r>
              <a:rPr lang="hr-HR" sz="2400"/>
              <a:t>= 4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-1 </a:t>
            </a:r>
            <a:r>
              <a:rPr lang="hr-HR" sz="2400"/>
              <a:t>= 0.5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0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-2 </a:t>
            </a:r>
            <a:r>
              <a:rPr lang="hr-HR" sz="2400"/>
              <a:t>= 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</a:t>
            </a:r>
            <a:r>
              <a:rPr lang="en-US" sz="2400">
                <a:cs typeface="Arial" charset="0"/>
              </a:rPr>
              <a:t>·</a:t>
            </a:r>
            <a:r>
              <a:rPr lang="hr-HR" sz="2400">
                <a:cs typeface="Arial" charset="0"/>
              </a:rPr>
              <a:t>2</a:t>
            </a:r>
            <a:r>
              <a:rPr lang="hr-HR" sz="2400" baseline="40000">
                <a:cs typeface="Arial" charset="0"/>
              </a:rPr>
              <a:t>-3 </a:t>
            </a:r>
            <a:r>
              <a:rPr lang="hr-HR" sz="2400"/>
              <a:t>= 0.125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6370638" y="609282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7450138" y="5661025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+</a:t>
            </a:r>
            <a:endParaRPr lang="en-US" sz="2800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6226175" y="6092825"/>
            <a:ext cx="15128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= 5.625</a:t>
            </a:r>
            <a:endParaRPr lang="en-US" sz="2800"/>
          </a:p>
        </p:txBody>
      </p:sp>
      <p:sp>
        <p:nvSpPr>
          <p:cNvPr id="25631" name="Rectangle 32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Zad2. Pretvoriti broj 5.625 iz dekadskog brojevnog sustava u binarni</a:t>
            </a:r>
            <a:endParaRPr lang="en-US" sz="2800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1258888" y="5300663"/>
            <a:ext cx="3313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2987675" y="5300663"/>
            <a:ext cx="16557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101</a:t>
            </a:r>
            <a:r>
              <a:rPr lang="hr-HR" sz="2800" baseline="-25000"/>
              <a:t>2</a:t>
            </a:r>
            <a:endParaRPr lang="en-US" sz="2800" baseline="-25000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 flipV="1">
            <a:off x="3922713" y="40767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3841750" y="2205038"/>
            <a:ext cx="1162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/višak</a:t>
            </a:r>
            <a:endParaRPr lang="en-US" sz="2800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5580063" y="2709863"/>
            <a:ext cx="15843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2  1  0   -1 -2 -3</a:t>
            </a:r>
            <a:endParaRPr lang="en-US" sz="1400" baseline="-25000"/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5508625" y="2824163"/>
            <a:ext cx="16557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101.101</a:t>
            </a:r>
            <a:endParaRPr lang="en-US" sz="2800" baseline="-25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/>
      <p:bldP spid="7184" grpId="0"/>
      <p:bldP spid="7185" grpId="0"/>
      <p:bldP spid="7186" grpId="0"/>
      <p:bldP spid="7187" grpId="0"/>
      <p:bldP spid="7188" grpId="0"/>
      <p:bldP spid="7189" grpId="0"/>
      <p:bldP spid="7190" grpId="0"/>
      <p:bldP spid="7191" grpId="0"/>
      <p:bldP spid="7192" grpId="0"/>
      <p:bldP spid="7194" grpId="0" animBg="1"/>
      <p:bldP spid="7195" grpId="0"/>
      <p:bldP spid="7196" grpId="0"/>
      <p:bldP spid="7197" grpId="0" animBg="1"/>
      <p:bldP spid="7198" grpId="0"/>
      <p:bldP spid="7199" grpId="0"/>
      <p:bldP spid="7201" grpId="0" animBg="1"/>
      <p:bldP spid="7203" grpId="0"/>
      <p:bldP spid="7204" grpId="0" animBg="1"/>
      <p:bldP spid="7205" grpId="0"/>
      <p:bldP spid="7206" grpId="0"/>
      <p:bldP spid="72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59436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dirty="0" smtClean="0"/>
              <a:t>Realni broj  DEC         </a:t>
            </a:r>
            <a:r>
              <a:rPr lang="hr-HR" sz="2800" dirty="0" smtClean="0"/>
              <a:t>HEX</a:t>
            </a:r>
            <a:endParaRPr lang="en-US" sz="2800" dirty="0" smtClean="0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28194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62000" y="2679700"/>
            <a:ext cx="179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250:16 =</a:t>
            </a:r>
            <a:endParaRPr lang="en-US" sz="280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914400" y="3111500"/>
            <a:ext cx="1641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15:16 =</a:t>
            </a:r>
            <a:endParaRPr lang="en-US" sz="280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57200" y="3625850"/>
            <a:ext cx="209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0.25 </a:t>
            </a:r>
            <a:r>
              <a:rPr lang="en-US" sz="2800">
                <a:cs typeface="Arial" charset="0"/>
              </a:rPr>
              <a:t>·</a:t>
            </a:r>
            <a:r>
              <a:rPr lang="hr-HR" sz="2800"/>
              <a:t> 16 =</a:t>
            </a:r>
            <a:endParaRPr lang="en-US" sz="280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09600" y="4314825"/>
            <a:ext cx="19462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250.25</a:t>
            </a:r>
            <a:r>
              <a:rPr lang="hr-HR" sz="2800" baseline="-25000"/>
              <a:t>10 </a:t>
            </a:r>
            <a:r>
              <a:rPr lang="hr-HR" sz="2800"/>
              <a:t>=</a:t>
            </a:r>
            <a:endParaRPr lang="en-US" sz="2800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2411413" y="26797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15</a:t>
            </a:r>
            <a:endParaRPr lang="en-US" sz="2800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3019425" y="2205038"/>
            <a:ext cx="13779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ostatak</a:t>
            </a:r>
            <a:endParaRPr lang="en-US" sz="2800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2411413" y="3111500"/>
            <a:ext cx="647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0</a:t>
            </a:r>
            <a:endParaRPr lang="en-US" sz="280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2362200" y="3636963"/>
            <a:ext cx="9413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4.00</a:t>
            </a:r>
            <a:endParaRPr lang="en-US" sz="2800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2339975" y="4343400"/>
            <a:ext cx="9350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FA. </a:t>
            </a:r>
            <a:endParaRPr lang="en-US" sz="2800" baseline="-25000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3549650" y="2636838"/>
            <a:ext cx="6953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</a:t>
            </a:r>
            <a:endParaRPr lang="en-US" sz="2800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3549650" y="3067050"/>
            <a:ext cx="6953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15</a:t>
            </a:r>
            <a:endParaRPr lang="en-US" sz="2800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3660775" y="368141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</a:t>
            </a:r>
            <a:endParaRPr lang="en-US" sz="2800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V="1">
            <a:off x="5006975" y="2781300"/>
            <a:ext cx="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5632450" y="2205038"/>
            <a:ext cx="1800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Provjera:</a:t>
            </a:r>
            <a:endParaRPr lang="en-US" sz="2800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5703888" y="2708275"/>
            <a:ext cx="244951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400"/>
              <a:t>10</a:t>
            </a:r>
            <a:r>
              <a:rPr lang="en-US" sz="2400">
                <a:cs typeface="Arial" charset="0"/>
              </a:rPr>
              <a:t>·</a:t>
            </a:r>
            <a:r>
              <a:rPr lang="hr-HR" sz="2400"/>
              <a:t>16</a:t>
            </a:r>
            <a:r>
              <a:rPr lang="hr-HR" sz="2400" baseline="40000">
                <a:cs typeface="Arial" charset="0"/>
              </a:rPr>
              <a:t>0 </a:t>
            </a:r>
            <a:r>
              <a:rPr lang="hr-HR" sz="2400"/>
              <a:t>=   10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15</a:t>
            </a:r>
            <a:r>
              <a:rPr lang="en-US" sz="2400">
                <a:cs typeface="Arial" charset="0"/>
              </a:rPr>
              <a:t>·</a:t>
            </a:r>
            <a:r>
              <a:rPr lang="hr-HR" sz="2400"/>
              <a:t>16</a:t>
            </a:r>
            <a:r>
              <a:rPr lang="hr-HR" sz="2400" baseline="40000">
                <a:cs typeface="Arial" charset="0"/>
              </a:rPr>
              <a:t>1 </a:t>
            </a:r>
            <a:r>
              <a:rPr lang="hr-HR" sz="2400"/>
              <a:t>= 240</a:t>
            </a:r>
            <a:endParaRPr lang="hr-HR" sz="2400" baseline="400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hr-HR" sz="2400"/>
              <a:t> 4</a:t>
            </a:r>
            <a:r>
              <a:rPr lang="en-US" sz="2400">
                <a:cs typeface="Arial" charset="0"/>
              </a:rPr>
              <a:t>·</a:t>
            </a:r>
            <a:r>
              <a:rPr lang="hr-HR" sz="2400"/>
              <a:t>16</a:t>
            </a:r>
            <a:r>
              <a:rPr lang="hr-HR" sz="2400" baseline="40000"/>
              <a:t> -1</a:t>
            </a:r>
            <a:r>
              <a:rPr lang="hr-HR" sz="2400" baseline="40000">
                <a:cs typeface="Arial" charset="0"/>
              </a:rPr>
              <a:t> </a:t>
            </a:r>
            <a:r>
              <a:rPr lang="hr-HR" sz="2400"/>
              <a:t>=     0.25</a:t>
            </a:r>
            <a:endParaRPr lang="en-US" sz="2400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6477000" y="4038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7950200" y="3554413"/>
            <a:ext cx="4318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+</a:t>
            </a:r>
            <a:endParaRPr lang="en-US" sz="2800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6477000" y="4038600"/>
            <a:ext cx="19542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= 250.25</a:t>
            </a:r>
            <a:endParaRPr lang="en-US" sz="2800"/>
          </a:p>
        </p:txBody>
      </p:sp>
      <p:sp>
        <p:nvSpPr>
          <p:cNvPr id="26646" name="Rectangle 31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Zad3. Pretvoriti broj 250.25 iz dekadskog brojevnog sustava u heksadecimalni</a:t>
            </a:r>
            <a:endParaRPr lang="en-US" sz="2800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533400" y="42672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2895600" y="4343400"/>
            <a:ext cx="762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</a:t>
            </a:r>
            <a:r>
              <a:rPr lang="hr-HR" sz="2800" baseline="-25000"/>
              <a:t>16</a:t>
            </a:r>
            <a:endParaRPr lang="en-US" sz="2800" baseline="-25000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 flipV="1">
            <a:off x="5006975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4171950" y="2205038"/>
            <a:ext cx="1162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/višak</a:t>
            </a:r>
            <a:endParaRPr lang="en-US" sz="2800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>
            <a:off x="4092575" y="2895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4321175" y="2614613"/>
            <a:ext cx="6953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A</a:t>
            </a:r>
            <a:endParaRPr lang="en-US" sz="2800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>
            <a:off x="4092575" y="3276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4321175" y="2995613"/>
            <a:ext cx="6953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 F</a:t>
            </a:r>
            <a:endParaRPr lang="en-US" sz="2800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4092575" y="3886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4346575" y="3657600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4" grpId="0"/>
      <p:bldP spid="9226" grpId="0"/>
      <p:bldP spid="9227" grpId="0"/>
      <p:bldP spid="9228" grpId="0"/>
      <p:bldP spid="9229" grpId="0"/>
      <p:bldP spid="9232" grpId="0"/>
      <p:bldP spid="9234" grpId="0"/>
      <p:bldP spid="9235" grpId="0"/>
      <p:bldP spid="9236" grpId="0"/>
      <p:bldP spid="9239" grpId="0"/>
      <p:bldP spid="9241" grpId="0" animBg="1"/>
      <p:bldP spid="9242" grpId="0"/>
      <p:bldP spid="9243" grpId="0"/>
      <p:bldP spid="9244" grpId="0" animBg="1"/>
      <p:bldP spid="9245" grpId="0"/>
      <p:bldP spid="9246" grpId="0"/>
      <p:bldP spid="9248" grpId="0" animBg="1"/>
      <p:bldP spid="9249" grpId="0"/>
      <p:bldP spid="9250" grpId="0" animBg="1"/>
      <p:bldP spid="9251" grpId="0"/>
      <p:bldP spid="9252" grpId="0" animBg="1"/>
      <p:bldP spid="9253" grpId="0"/>
      <p:bldP spid="9254" grpId="0" animBg="1"/>
      <p:bldP spid="9255" grpId="0"/>
      <p:bldP spid="9256" grpId="0" animBg="1"/>
      <p:bldP spid="92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59436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dirty="0" smtClean="0"/>
              <a:t>Realni broj HEX         </a:t>
            </a:r>
            <a:r>
              <a:rPr lang="hr-HR" sz="2800" dirty="0" smtClean="0"/>
              <a:t>BIN</a:t>
            </a:r>
            <a:endParaRPr lang="en-US" sz="2800" dirty="0" smtClean="0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8194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2" name="Rectangle 22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Zad4. Pretvoriti broj 47.FE iz heksadecimalnog brojevnog sustava u binarni</a:t>
            </a:r>
            <a:endParaRPr lang="en-US" sz="2800"/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990600" y="4314825"/>
            <a:ext cx="19462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47.FE</a:t>
            </a:r>
            <a:r>
              <a:rPr lang="hr-HR" sz="2800" baseline="-25000"/>
              <a:t>16 </a:t>
            </a:r>
            <a:r>
              <a:rPr lang="hr-HR" sz="2800"/>
              <a:t>=</a:t>
            </a:r>
            <a:endParaRPr lang="en-US" sz="2800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 flipH="1">
            <a:off x="2286000" y="2909888"/>
            <a:ext cx="53340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1066800" y="4267200"/>
            <a:ext cx="480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2590800" y="434340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1000111.11111110</a:t>
            </a:r>
            <a:r>
              <a:rPr lang="hr-HR" sz="2800" baseline="-25000"/>
              <a:t>2</a:t>
            </a:r>
            <a:endParaRPr lang="en-US" sz="2800" baseline="-25000"/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667000" y="2452688"/>
            <a:ext cx="1133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47.FE</a:t>
            </a:r>
            <a:endParaRPr lang="en-GB" sz="2800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676400" y="35194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100</a:t>
            </a:r>
            <a:endParaRPr lang="en-GB" sz="2800"/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 flipH="1">
            <a:off x="3048000" y="29098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2466975" y="3519488"/>
            <a:ext cx="1038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0111</a:t>
            </a:r>
            <a:endParaRPr lang="en-GB" sz="2800"/>
          </a:p>
        </p:txBody>
      </p:sp>
      <p:sp>
        <p:nvSpPr>
          <p:cNvPr id="11305" name="Line 41"/>
          <p:cNvSpPr>
            <a:spLocks noChangeShapeType="1"/>
          </p:cNvSpPr>
          <p:nvPr/>
        </p:nvSpPr>
        <p:spPr bwMode="auto">
          <a:xfrm>
            <a:off x="3352800" y="2909888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3457575" y="3519488"/>
            <a:ext cx="1038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1111</a:t>
            </a:r>
            <a:endParaRPr lang="en-GB" sz="2800"/>
          </a:p>
        </p:txBody>
      </p:sp>
      <p:sp>
        <p:nvSpPr>
          <p:cNvPr id="11307" name="Line 43"/>
          <p:cNvSpPr>
            <a:spLocks noChangeShapeType="1"/>
          </p:cNvSpPr>
          <p:nvPr/>
        </p:nvSpPr>
        <p:spPr bwMode="auto">
          <a:xfrm>
            <a:off x="3733800" y="28956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3276600" y="35052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.</a:t>
            </a:r>
            <a:endParaRPr lang="en-GB" sz="2800"/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4448175" y="3505200"/>
            <a:ext cx="1038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1110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7" grpId="0"/>
      <p:bldP spid="11298" grpId="0" animBg="1"/>
      <p:bldP spid="11299" grpId="0" animBg="1"/>
      <p:bldP spid="11300" grpId="0"/>
      <p:bldP spid="11301" grpId="0"/>
      <p:bldP spid="11302" grpId="0"/>
      <p:bldP spid="11303" grpId="0" animBg="1"/>
      <p:bldP spid="11304" grpId="0"/>
      <p:bldP spid="11305" grpId="0" animBg="1"/>
      <p:bldP spid="11306" grpId="0"/>
      <p:bldP spid="11307" grpId="0" animBg="1"/>
      <p:bldP spid="11308" grpId="0"/>
      <p:bldP spid="113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59436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HEX          OCT</a:t>
            </a:r>
            <a:endParaRPr lang="en-US" sz="2800" smtClean="0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1219200" y="838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1125538"/>
            <a:ext cx="7931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 dirty="0"/>
              <a:t>Zad5. Pretvoriti broj 6306 iz </a:t>
            </a:r>
            <a:r>
              <a:rPr lang="hr-HR" sz="2800" dirty="0" err="1"/>
              <a:t>heksadecimalnog</a:t>
            </a:r>
            <a:r>
              <a:rPr lang="hr-HR" sz="2800" dirty="0"/>
              <a:t> brojevnog sustava u </a:t>
            </a:r>
            <a:r>
              <a:rPr lang="hr-HR" sz="2800" dirty="0" err="1"/>
              <a:t>oktalni</a:t>
            </a:r>
            <a:endParaRPr lang="en-US" sz="2800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133600" y="5534025"/>
            <a:ext cx="152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6306</a:t>
            </a:r>
            <a:r>
              <a:rPr lang="hr-HR" sz="2800" baseline="-25000"/>
              <a:t>16 </a:t>
            </a:r>
            <a:r>
              <a:rPr lang="hr-HR" sz="2800"/>
              <a:t>=</a:t>
            </a:r>
            <a:endParaRPr lang="en-US" sz="2800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2051050" y="3138488"/>
            <a:ext cx="768350" cy="506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752600" y="54864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581400" y="5562600"/>
            <a:ext cx="137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61406</a:t>
            </a:r>
            <a:r>
              <a:rPr lang="hr-HR" sz="2800" baseline="-25000"/>
              <a:t>8</a:t>
            </a:r>
            <a:endParaRPr lang="en-US" sz="2800" baseline="-2500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667000" y="2681288"/>
            <a:ext cx="977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6306</a:t>
            </a:r>
            <a:endParaRPr lang="en-GB" sz="2800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476375" y="3748088"/>
            <a:ext cx="1038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0110</a:t>
            </a:r>
            <a:endParaRPr lang="en-GB" sz="2800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2987675" y="3138488"/>
            <a:ext cx="60325" cy="434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2466975" y="3748088"/>
            <a:ext cx="1038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0011</a:t>
            </a:r>
            <a:endParaRPr lang="en-GB" sz="2800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3352800" y="3138488"/>
            <a:ext cx="498475" cy="506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3429000" y="3733800"/>
            <a:ext cx="1038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0000</a:t>
            </a:r>
            <a:endParaRPr lang="en-GB" sz="280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3733800" y="3124200"/>
            <a:ext cx="10541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4448175" y="3733800"/>
            <a:ext cx="1038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0110</a:t>
            </a:r>
            <a:endParaRPr lang="en-GB" sz="2800"/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609600" y="19812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400"/>
              <a:t>HEX             BIN                OCT </a:t>
            </a:r>
            <a:endParaRPr lang="en-US" sz="2400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371600" y="22098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2895600" y="22098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2819400" y="43434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 flipH="1">
            <a:off x="4343400" y="4343400"/>
            <a:ext cx="685800" cy="66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000375" y="4891088"/>
            <a:ext cx="1647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6 1 4 0 6</a:t>
            </a:r>
            <a:endParaRPr lang="en-GB" sz="2800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5334000" y="3733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7" name="Line 29"/>
          <p:cNvSpPr>
            <a:spLocks noChangeShapeType="1"/>
          </p:cNvSpPr>
          <p:nvPr/>
        </p:nvSpPr>
        <p:spPr bwMode="auto">
          <a:xfrm>
            <a:off x="4724400" y="3733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>
            <a:off x="3886200" y="3733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>
            <a:off x="2514600" y="3810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>
            <a:off x="3429000" y="4419600"/>
            <a:ext cx="246062" cy="58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41" name="Line 33"/>
          <p:cNvSpPr>
            <a:spLocks noChangeShapeType="1"/>
          </p:cNvSpPr>
          <p:nvPr/>
        </p:nvSpPr>
        <p:spPr bwMode="auto">
          <a:xfrm flipH="1">
            <a:off x="3962400" y="4419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43" name="AutoShape 35"/>
          <p:cNvSpPr>
            <a:spLocks/>
          </p:cNvSpPr>
          <p:nvPr/>
        </p:nvSpPr>
        <p:spPr bwMode="auto">
          <a:xfrm rot="-5400000">
            <a:off x="2024064" y="3995736"/>
            <a:ext cx="142875" cy="533402"/>
          </a:xfrm>
          <a:prstGeom prst="leftBrace">
            <a:avLst>
              <a:gd name="adj1" fmla="val 57158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>
            <a:off x="1752600" y="3810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5" name="AutoShape 37"/>
          <p:cNvSpPr>
            <a:spLocks/>
          </p:cNvSpPr>
          <p:nvPr/>
        </p:nvSpPr>
        <p:spPr bwMode="auto">
          <a:xfrm rot="-5400000">
            <a:off x="2747964" y="3957636"/>
            <a:ext cx="142875" cy="609601"/>
          </a:xfrm>
          <a:prstGeom prst="leftBrace">
            <a:avLst>
              <a:gd name="adj1" fmla="val 57158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46" name="AutoShape 38"/>
          <p:cNvSpPr>
            <a:spLocks/>
          </p:cNvSpPr>
          <p:nvPr/>
        </p:nvSpPr>
        <p:spPr bwMode="auto">
          <a:xfrm rot="-5400000">
            <a:off x="4233862" y="3919537"/>
            <a:ext cx="142875" cy="685800"/>
          </a:xfrm>
          <a:prstGeom prst="leftBrace">
            <a:avLst>
              <a:gd name="adj1" fmla="val 71486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48" name="AutoShape 40"/>
          <p:cNvSpPr>
            <a:spLocks/>
          </p:cNvSpPr>
          <p:nvPr/>
        </p:nvSpPr>
        <p:spPr bwMode="auto">
          <a:xfrm rot="-5400000">
            <a:off x="4957763" y="4033838"/>
            <a:ext cx="142875" cy="457198"/>
          </a:xfrm>
          <a:prstGeom prst="leftBrace">
            <a:avLst>
              <a:gd name="adj1" fmla="val 57158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49" name="AutoShape 41"/>
          <p:cNvSpPr>
            <a:spLocks/>
          </p:cNvSpPr>
          <p:nvPr/>
        </p:nvSpPr>
        <p:spPr bwMode="auto">
          <a:xfrm rot="5400000" flipV="1">
            <a:off x="1943894" y="3320256"/>
            <a:ext cx="142875" cy="792163"/>
          </a:xfrm>
          <a:prstGeom prst="leftBrace">
            <a:avLst>
              <a:gd name="adj1" fmla="val 78572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50" name="AutoShape 42"/>
          <p:cNvSpPr>
            <a:spLocks/>
          </p:cNvSpPr>
          <p:nvPr/>
        </p:nvSpPr>
        <p:spPr bwMode="auto">
          <a:xfrm rot="5400000" flipV="1">
            <a:off x="2839244" y="3332956"/>
            <a:ext cx="142875" cy="792163"/>
          </a:xfrm>
          <a:prstGeom prst="leftBrace">
            <a:avLst>
              <a:gd name="adj1" fmla="val 78572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51" name="AutoShape 43"/>
          <p:cNvSpPr>
            <a:spLocks/>
          </p:cNvSpPr>
          <p:nvPr/>
        </p:nvSpPr>
        <p:spPr bwMode="auto">
          <a:xfrm rot="5400000" flipV="1">
            <a:off x="3888581" y="3321845"/>
            <a:ext cx="142875" cy="792162"/>
          </a:xfrm>
          <a:prstGeom prst="leftBrace">
            <a:avLst>
              <a:gd name="adj1" fmla="val 78572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17452" name="AutoShape 44"/>
          <p:cNvSpPr>
            <a:spLocks/>
          </p:cNvSpPr>
          <p:nvPr/>
        </p:nvSpPr>
        <p:spPr bwMode="auto">
          <a:xfrm rot="5400000" flipV="1">
            <a:off x="4825206" y="3320257"/>
            <a:ext cx="142875" cy="792162"/>
          </a:xfrm>
          <a:prstGeom prst="leftBrace">
            <a:avLst>
              <a:gd name="adj1" fmla="val 78572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40" name="AutoShape 38"/>
          <p:cNvSpPr>
            <a:spLocks/>
          </p:cNvSpPr>
          <p:nvPr/>
        </p:nvSpPr>
        <p:spPr bwMode="auto">
          <a:xfrm rot="-5400000">
            <a:off x="3395663" y="3919537"/>
            <a:ext cx="142875" cy="685800"/>
          </a:xfrm>
          <a:prstGeom prst="leftBrace">
            <a:avLst>
              <a:gd name="adj1" fmla="val 71486"/>
              <a:gd name="adj2" fmla="val 4975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3124200" y="3810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>
            <a:off x="2133600" y="4343400"/>
            <a:ext cx="928687" cy="66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 animBg="1"/>
      <p:bldP spid="17415" grpId="0" animBg="1"/>
      <p:bldP spid="17416" grpId="0"/>
      <p:bldP spid="17417" grpId="0"/>
      <p:bldP spid="17418" grpId="0"/>
      <p:bldP spid="17419" grpId="0" animBg="1"/>
      <p:bldP spid="17420" grpId="0"/>
      <p:bldP spid="17421" grpId="0" animBg="1"/>
      <p:bldP spid="17422" grpId="0"/>
      <p:bldP spid="17423" grpId="0" animBg="1"/>
      <p:bldP spid="17425" grpId="0"/>
      <p:bldP spid="17426" grpId="0"/>
      <p:bldP spid="17427" grpId="0" animBg="1"/>
      <p:bldP spid="17428" grpId="0" animBg="1"/>
      <p:bldP spid="17431" grpId="0" animBg="1"/>
      <p:bldP spid="17432" grpId="0" animBg="1"/>
      <p:bldP spid="17433" grpId="0"/>
      <p:bldP spid="17435" grpId="0" animBg="1"/>
      <p:bldP spid="17437" grpId="0" animBg="1"/>
      <p:bldP spid="17438" grpId="0" animBg="1"/>
      <p:bldP spid="17439" grpId="0" animBg="1"/>
      <p:bldP spid="17440" grpId="0" animBg="1"/>
      <p:bldP spid="17441" grpId="0" animBg="1"/>
      <p:bldP spid="17443" grpId="0" animBg="1"/>
      <p:bldP spid="17444" grpId="0" animBg="1"/>
      <p:bldP spid="17445" grpId="0" animBg="1"/>
      <p:bldP spid="17446" grpId="0" animBg="1"/>
      <p:bldP spid="17448" grpId="0" animBg="1"/>
      <p:bldP spid="17449" grpId="0" animBg="1"/>
      <p:bldP spid="17450" grpId="0" animBg="1"/>
      <p:bldP spid="17451" grpId="0" animBg="1"/>
      <p:bldP spid="17452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527175"/>
            <a:ext cx="8713788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hr-HR" sz="2800" smtClean="0"/>
              <a:t>ZBRAJANJE U BINARNOM BROJEVNOM SUSTAVU</a:t>
            </a:r>
            <a:endParaRPr lang="en-US" sz="2800" smtClean="0"/>
          </a:p>
        </p:txBody>
      </p:sp>
      <p:sp>
        <p:nvSpPr>
          <p:cNvPr id="19550" name="Rectangle 94"/>
          <p:cNvSpPr>
            <a:spLocks noChangeArrowheads="1"/>
          </p:cNvSpPr>
          <p:nvPr/>
        </p:nvSpPr>
        <p:spPr bwMode="auto">
          <a:xfrm>
            <a:off x="1050925" y="5184775"/>
            <a:ext cx="1835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10001101</a:t>
            </a:r>
            <a:endParaRPr lang="en-GB" sz="2800"/>
          </a:p>
        </p:txBody>
      </p:sp>
      <p:sp>
        <p:nvSpPr>
          <p:cNvPr id="19551" name="Rectangle 95"/>
          <p:cNvSpPr>
            <a:spLocks noChangeArrowheads="1"/>
          </p:cNvSpPr>
          <p:nvPr/>
        </p:nvSpPr>
        <p:spPr bwMode="auto">
          <a:xfrm>
            <a:off x="1050925" y="5545138"/>
            <a:ext cx="1770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  1010000</a:t>
            </a:r>
            <a:endParaRPr lang="en-GB" sz="2800"/>
          </a:p>
        </p:txBody>
      </p:sp>
      <p:sp>
        <p:nvSpPr>
          <p:cNvPr id="19552" name="Rectangle 96"/>
          <p:cNvSpPr>
            <a:spLocks noChangeArrowheads="1"/>
          </p:cNvSpPr>
          <p:nvPr/>
        </p:nvSpPr>
        <p:spPr bwMode="auto">
          <a:xfrm>
            <a:off x="2246313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54" name="Line 98"/>
          <p:cNvSpPr>
            <a:spLocks noChangeShapeType="1"/>
          </p:cNvSpPr>
          <p:nvPr/>
        </p:nvSpPr>
        <p:spPr bwMode="auto">
          <a:xfrm>
            <a:off x="762000" y="5992813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55" name="Rectangle 99"/>
          <p:cNvSpPr>
            <a:spLocks noChangeArrowheads="1"/>
          </p:cNvSpPr>
          <p:nvPr/>
        </p:nvSpPr>
        <p:spPr bwMode="auto">
          <a:xfrm>
            <a:off x="835025" y="5559425"/>
            <a:ext cx="39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19566" name="Rectangle 110"/>
          <p:cNvSpPr>
            <a:spLocks noChangeArrowheads="1"/>
          </p:cNvSpPr>
          <p:nvPr/>
        </p:nvSpPr>
        <p:spPr bwMode="auto">
          <a:xfrm>
            <a:off x="468313" y="4479925"/>
            <a:ext cx="1835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Primjeri:</a:t>
            </a:r>
            <a:endParaRPr lang="en-GB" sz="2800"/>
          </a:p>
        </p:txBody>
      </p:sp>
      <p:sp>
        <p:nvSpPr>
          <p:cNvPr id="19567" name="Rectangle 111"/>
          <p:cNvSpPr>
            <a:spLocks noChangeArrowheads="1"/>
          </p:cNvSpPr>
          <p:nvPr/>
        </p:nvSpPr>
        <p:spPr bwMode="auto">
          <a:xfrm>
            <a:off x="2052638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568" name="Rectangle 112"/>
          <p:cNvSpPr>
            <a:spLocks noChangeArrowheads="1"/>
          </p:cNvSpPr>
          <p:nvPr/>
        </p:nvSpPr>
        <p:spPr bwMode="auto">
          <a:xfrm>
            <a:off x="1836738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69" name="Rectangle 113"/>
          <p:cNvSpPr>
            <a:spLocks noChangeArrowheads="1"/>
          </p:cNvSpPr>
          <p:nvPr/>
        </p:nvSpPr>
        <p:spPr bwMode="auto">
          <a:xfrm>
            <a:off x="1670050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70" name="Rectangle 114"/>
          <p:cNvSpPr>
            <a:spLocks noChangeArrowheads="1"/>
          </p:cNvSpPr>
          <p:nvPr/>
        </p:nvSpPr>
        <p:spPr bwMode="auto">
          <a:xfrm>
            <a:off x="1454150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71" name="Rectangle 115"/>
          <p:cNvSpPr>
            <a:spLocks noChangeArrowheads="1"/>
          </p:cNvSpPr>
          <p:nvPr/>
        </p:nvSpPr>
        <p:spPr bwMode="auto">
          <a:xfrm>
            <a:off x="1238250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572" name="Rectangle 116"/>
          <p:cNvSpPr>
            <a:spLocks noChangeArrowheads="1"/>
          </p:cNvSpPr>
          <p:nvPr/>
        </p:nvSpPr>
        <p:spPr bwMode="auto">
          <a:xfrm>
            <a:off x="1044575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73" name="Rectangle 117"/>
          <p:cNvSpPr>
            <a:spLocks noChangeArrowheads="1"/>
          </p:cNvSpPr>
          <p:nvPr/>
        </p:nvSpPr>
        <p:spPr bwMode="auto">
          <a:xfrm>
            <a:off x="877888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574" name="Rectangle 118"/>
          <p:cNvSpPr>
            <a:spLocks noChangeArrowheads="1"/>
          </p:cNvSpPr>
          <p:nvPr/>
        </p:nvSpPr>
        <p:spPr bwMode="auto">
          <a:xfrm>
            <a:off x="4933950" y="4999038"/>
            <a:ext cx="2159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0</a:t>
            </a:r>
            <a:endParaRPr lang="en-US" sz="1400" baseline="-25000"/>
          </a:p>
        </p:txBody>
      </p:sp>
      <p:sp>
        <p:nvSpPr>
          <p:cNvPr id="19576" name="Rectangle 120"/>
          <p:cNvSpPr>
            <a:spLocks noChangeArrowheads="1"/>
          </p:cNvSpPr>
          <p:nvPr/>
        </p:nvSpPr>
        <p:spPr bwMode="auto">
          <a:xfrm>
            <a:off x="1258888" y="3184525"/>
            <a:ext cx="1501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1+1+1 =</a:t>
            </a:r>
            <a:endParaRPr lang="en-GB" sz="2800"/>
          </a:p>
        </p:txBody>
      </p:sp>
      <p:sp>
        <p:nvSpPr>
          <p:cNvPr id="19583" name="Rectangle 127"/>
          <p:cNvSpPr>
            <a:spLocks noChangeArrowheads="1"/>
          </p:cNvSpPr>
          <p:nvPr/>
        </p:nvSpPr>
        <p:spPr bwMode="auto">
          <a:xfrm>
            <a:off x="2676525" y="3168650"/>
            <a:ext cx="2254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1, prijenos 1</a:t>
            </a:r>
            <a:endParaRPr lang="en-GB" sz="2800"/>
          </a:p>
        </p:txBody>
      </p:sp>
      <p:sp>
        <p:nvSpPr>
          <p:cNvPr id="19598" name="Rectangle 142"/>
          <p:cNvSpPr>
            <a:spLocks noChangeArrowheads="1"/>
          </p:cNvSpPr>
          <p:nvPr/>
        </p:nvSpPr>
        <p:spPr bwMode="auto">
          <a:xfrm>
            <a:off x="1258888" y="2782888"/>
            <a:ext cx="1095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1+1 =</a:t>
            </a:r>
            <a:endParaRPr lang="en-GB" sz="2800"/>
          </a:p>
        </p:txBody>
      </p:sp>
      <p:sp>
        <p:nvSpPr>
          <p:cNvPr id="19599" name="Rectangle 143"/>
          <p:cNvSpPr>
            <a:spLocks noChangeArrowheads="1"/>
          </p:cNvSpPr>
          <p:nvPr/>
        </p:nvSpPr>
        <p:spPr bwMode="auto">
          <a:xfrm>
            <a:off x="2338388" y="2767013"/>
            <a:ext cx="225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0, prijenos 1</a:t>
            </a:r>
            <a:endParaRPr lang="en-GB" sz="2800"/>
          </a:p>
        </p:txBody>
      </p:sp>
      <p:sp>
        <p:nvSpPr>
          <p:cNvPr id="19600" name="Rectangle 144"/>
          <p:cNvSpPr>
            <a:spLocks noChangeArrowheads="1"/>
          </p:cNvSpPr>
          <p:nvPr/>
        </p:nvSpPr>
        <p:spPr bwMode="auto">
          <a:xfrm>
            <a:off x="1258888" y="2424113"/>
            <a:ext cx="1095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1+0 =</a:t>
            </a:r>
            <a:endParaRPr lang="en-GB" sz="2800"/>
          </a:p>
        </p:txBody>
      </p:sp>
      <p:sp>
        <p:nvSpPr>
          <p:cNvPr id="19601" name="Rectangle 145"/>
          <p:cNvSpPr>
            <a:spLocks noChangeArrowheads="1"/>
          </p:cNvSpPr>
          <p:nvPr/>
        </p:nvSpPr>
        <p:spPr bwMode="auto">
          <a:xfrm>
            <a:off x="2338388" y="2408238"/>
            <a:ext cx="433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02" name="Rectangle 146"/>
          <p:cNvSpPr>
            <a:spLocks noChangeArrowheads="1"/>
          </p:cNvSpPr>
          <p:nvPr/>
        </p:nvSpPr>
        <p:spPr bwMode="auto">
          <a:xfrm>
            <a:off x="1258888" y="2006600"/>
            <a:ext cx="1095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0+0 =</a:t>
            </a:r>
            <a:endParaRPr lang="en-GB" sz="2800"/>
          </a:p>
        </p:txBody>
      </p:sp>
      <p:sp>
        <p:nvSpPr>
          <p:cNvPr id="19603" name="Rectangle 147"/>
          <p:cNvSpPr>
            <a:spLocks noChangeArrowheads="1"/>
          </p:cNvSpPr>
          <p:nvPr/>
        </p:nvSpPr>
        <p:spPr bwMode="auto">
          <a:xfrm>
            <a:off x="2338388" y="1990725"/>
            <a:ext cx="433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04" name="Rectangle 148"/>
          <p:cNvSpPr>
            <a:spLocks noChangeArrowheads="1"/>
          </p:cNvSpPr>
          <p:nvPr/>
        </p:nvSpPr>
        <p:spPr bwMode="auto">
          <a:xfrm>
            <a:off x="3881438" y="5184775"/>
            <a:ext cx="1835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10111001</a:t>
            </a:r>
            <a:endParaRPr lang="en-GB" sz="2800"/>
          </a:p>
        </p:txBody>
      </p:sp>
      <p:sp>
        <p:nvSpPr>
          <p:cNvPr id="19605" name="Rectangle 149"/>
          <p:cNvSpPr>
            <a:spLocks noChangeArrowheads="1"/>
          </p:cNvSpPr>
          <p:nvPr/>
        </p:nvSpPr>
        <p:spPr bwMode="auto">
          <a:xfrm>
            <a:off x="3881438" y="5545138"/>
            <a:ext cx="1770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  1111001</a:t>
            </a:r>
            <a:endParaRPr lang="en-GB" sz="2800"/>
          </a:p>
        </p:txBody>
      </p:sp>
      <p:sp>
        <p:nvSpPr>
          <p:cNvPr id="19606" name="Rectangle 150"/>
          <p:cNvSpPr>
            <a:spLocks noChangeArrowheads="1"/>
          </p:cNvSpPr>
          <p:nvPr/>
        </p:nvSpPr>
        <p:spPr bwMode="auto">
          <a:xfrm>
            <a:off x="51038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0</a:t>
            </a:r>
            <a:endParaRPr lang="en-GB" sz="2800" dirty="0"/>
          </a:p>
        </p:txBody>
      </p:sp>
      <p:sp>
        <p:nvSpPr>
          <p:cNvPr id="19607" name="Line 151"/>
          <p:cNvSpPr>
            <a:spLocks noChangeShapeType="1"/>
          </p:cNvSpPr>
          <p:nvPr/>
        </p:nvSpPr>
        <p:spPr bwMode="auto">
          <a:xfrm>
            <a:off x="3592513" y="5992813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8" name="Rectangle 152"/>
          <p:cNvSpPr>
            <a:spLocks noChangeArrowheads="1"/>
          </p:cNvSpPr>
          <p:nvPr/>
        </p:nvSpPr>
        <p:spPr bwMode="auto">
          <a:xfrm>
            <a:off x="3421063" y="5559425"/>
            <a:ext cx="392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19609" name="Rectangle 153"/>
          <p:cNvSpPr>
            <a:spLocks noChangeArrowheads="1"/>
          </p:cNvSpPr>
          <p:nvPr/>
        </p:nvSpPr>
        <p:spPr bwMode="auto">
          <a:xfrm>
            <a:off x="4910137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10" name="Rectangle 154"/>
          <p:cNvSpPr>
            <a:spLocks noChangeArrowheads="1"/>
          </p:cNvSpPr>
          <p:nvPr/>
        </p:nvSpPr>
        <p:spPr bwMode="auto">
          <a:xfrm>
            <a:off x="4714875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0</a:t>
            </a:r>
            <a:endParaRPr lang="en-GB" sz="2800" dirty="0"/>
          </a:p>
        </p:txBody>
      </p:sp>
      <p:sp>
        <p:nvSpPr>
          <p:cNvPr id="19611" name="Rectangle 155"/>
          <p:cNvSpPr>
            <a:spLocks noChangeArrowheads="1"/>
          </p:cNvSpPr>
          <p:nvPr/>
        </p:nvSpPr>
        <p:spPr bwMode="auto">
          <a:xfrm>
            <a:off x="4527550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12" name="Rectangle 156"/>
          <p:cNvSpPr>
            <a:spLocks noChangeArrowheads="1"/>
          </p:cNvSpPr>
          <p:nvPr/>
        </p:nvSpPr>
        <p:spPr bwMode="auto">
          <a:xfrm>
            <a:off x="4311650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13" name="Rectangle 157"/>
          <p:cNvSpPr>
            <a:spLocks noChangeArrowheads="1"/>
          </p:cNvSpPr>
          <p:nvPr/>
        </p:nvSpPr>
        <p:spPr bwMode="auto">
          <a:xfrm>
            <a:off x="4095750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14" name="Rectangle 158"/>
          <p:cNvSpPr>
            <a:spLocks noChangeArrowheads="1"/>
          </p:cNvSpPr>
          <p:nvPr/>
        </p:nvSpPr>
        <p:spPr bwMode="auto">
          <a:xfrm>
            <a:off x="39227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15" name="Rectangle 159"/>
          <p:cNvSpPr>
            <a:spLocks noChangeArrowheads="1"/>
          </p:cNvSpPr>
          <p:nvPr/>
        </p:nvSpPr>
        <p:spPr bwMode="auto">
          <a:xfrm>
            <a:off x="37068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16" name="Rectangle 160"/>
          <p:cNvSpPr>
            <a:spLocks noChangeArrowheads="1"/>
          </p:cNvSpPr>
          <p:nvPr/>
        </p:nvSpPr>
        <p:spPr bwMode="auto">
          <a:xfrm>
            <a:off x="5148263" y="5000625"/>
            <a:ext cx="2174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17" name="Rectangle 161"/>
          <p:cNvSpPr>
            <a:spLocks noChangeArrowheads="1"/>
          </p:cNvSpPr>
          <p:nvPr/>
        </p:nvSpPr>
        <p:spPr bwMode="auto">
          <a:xfrm>
            <a:off x="4716463" y="4999038"/>
            <a:ext cx="2159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0</a:t>
            </a:r>
            <a:endParaRPr lang="en-US" sz="1400" baseline="-25000"/>
          </a:p>
        </p:txBody>
      </p:sp>
      <p:sp>
        <p:nvSpPr>
          <p:cNvPr id="19618" name="Rectangle 162"/>
          <p:cNvSpPr>
            <a:spLocks noChangeArrowheads="1"/>
          </p:cNvSpPr>
          <p:nvPr/>
        </p:nvSpPr>
        <p:spPr bwMode="auto">
          <a:xfrm>
            <a:off x="4500563" y="5000625"/>
            <a:ext cx="2174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19" name="Rectangle 163"/>
          <p:cNvSpPr>
            <a:spLocks noChangeArrowheads="1"/>
          </p:cNvSpPr>
          <p:nvPr/>
        </p:nvSpPr>
        <p:spPr bwMode="auto">
          <a:xfrm>
            <a:off x="4356100" y="5000625"/>
            <a:ext cx="2174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20" name="Rectangle 164"/>
          <p:cNvSpPr>
            <a:spLocks noChangeArrowheads="1"/>
          </p:cNvSpPr>
          <p:nvPr/>
        </p:nvSpPr>
        <p:spPr bwMode="auto">
          <a:xfrm>
            <a:off x="4141788" y="5000625"/>
            <a:ext cx="2174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21" name="Rectangle 165"/>
          <p:cNvSpPr>
            <a:spLocks noChangeArrowheads="1"/>
          </p:cNvSpPr>
          <p:nvPr/>
        </p:nvSpPr>
        <p:spPr bwMode="auto">
          <a:xfrm>
            <a:off x="3925888" y="5000625"/>
            <a:ext cx="2174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22" name="Rectangle 166"/>
          <p:cNvSpPr>
            <a:spLocks noChangeArrowheads="1"/>
          </p:cNvSpPr>
          <p:nvPr/>
        </p:nvSpPr>
        <p:spPr bwMode="auto">
          <a:xfrm>
            <a:off x="3708400" y="5000625"/>
            <a:ext cx="2174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23" name="Rectangle 167"/>
          <p:cNvSpPr>
            <a:spLocks noChangeArrowheads="1"/>
          </p:cNvSpPr>
          <p:nvPr/>
        </p:nvSpPr>
        <p:spPr bwMode="auto">
          <a:xfrm>
            <a:off x="3513137" y="59340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24" name="Rectangle 168"/>
          <p:cNvSpPr>
            <a:spLocks noChangeArrowheads="1"/>
          </p:cNvSpPr>
          <p:nvPr/>
        </p:nvSpPr>
        <p:spPr bwMode="auto">
          <a:xfrm>
            <a:off x="1258888" y="3630613"/>
            <a:ext cx="1908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1+1+1+1 =</a:t>
            </a:r>
            <a:endParaRPr lang="en-GB" sz="2800"/>
          </a:p>
        </p:txBody>
      </p:sp>
      <p:sp>
        <p:nvSpPr>
          <p:cNvPr id="19625" name="Rectangle 169"/>
          <p:cNvSpPr>
            <a:spLocks noChangeArrowheads="1"/>
          </p:cNvSpPr>
          <p:nvPr/>
        </p:nvSpPr>
        <p:spPr bwMode="auto">
          <a:xfrm>
            <a:off x="3038475" y="3614738"/>
            <a:ext cx="2397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0, prijenos 10</a:t>
            </a:r>
            <a:endParaRPr lang="en-GB" sz="2800"/>
          </a:p>
        </p:txBody>
      </p:sp>
      <p:sp>
        <p:nvSpPr>
          <p:cNvPr id="19626" name="Rectangle 170"/>
          <p:cNvSpPr>
            <a:spLocks noChangeArrowheads="1"/>
          </p:cNvSpPr>
          <p:nvPr/>
        </p:nvSpPr>
        <p:spPr bwMode="auto">
          <a:xfrm>
            <a:off x="7524750" y="4729163"/>
            <a:ext cx="5762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1  0</a:t>
            </a:r>
            <a:endParaRPr lang="en-US" sz="1400" baseline="-25000"/>
          </a:p>
        </p:txBody>
      </p:sp>
      <p:sp>
        <p:nvSpPr>
          <p:cNvPr id="19627" name="Rectangle 171"/>
          <p:cNvSpPr>
            <a:spLocks noChangeArrowheads="1"/>
          </p:cNvSpPr>
          <p:nvPr/>
        </p:nvSpPr>
        <p:spPr bwMode="auto">
          <a:xfrm>
            <a:off x="7308850" y="5184775"/>
            <a:ext cx="1223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10110</a:t>
            </a:r>
            <a:endParaRPr lang="en-GB" sz="2800"/>
          </a:p>
        </p:txBody>
      </p:sp>
      <p:sp>
        <p:nvSpPr>
          <p:cNvPr id="19628" name="Rectangle 172"/>
          <p:cNvSpPr>
            <a:spLocks noChangeArrowheads="1"/>
          </p:cNvSpPr>
          <p:nvPr/>
        </p:nvSpPr>
        <p:spPr bwMode="auto">
          <a:xfrm>
            <a:off x="7315200" y="5486400"/>
            <a:ext cx="1174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  1011</a:t>
            </a:r>
            <a:endParaRPr lang="en-GB" sz="2800" dirty="0"/>
          </a:p>
        </p:txBody>
      </p:sp>
      <p:sp>
        <p:nvSpPr>
          <p:cNvPr id="19629" name="Rectangle 173"/>
          <p:cNvSpPr>
            <a:spLocks noChangeArrowheads="1"/>
          </p:cNvSpPr>
          <p:nvPr/>
        </p:nvSpPr>
        <p:spPr bwMode="auto">
          <a:xfrm>
            <a:off x="8004175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0</a:t>
            </a:r>
            <a:endParaRPr lang="en-GB" sz="2800" dirty="0"/>
          </a:p>
        </p:txBody>
      </p:sp>
      <p:sp>
        <p:nvSpPr>
          <p:cNvPr id="19630" name="Line 174"/>
          <p:cNvSpPr>
            <a:spLocks noChangeShapeType="1"/>
          </p:cNvSpPr>
          <p:nvPr/>
        </p:nvSpPr>
        <p:spPr bwMode="auto">
          <a:xfrm flipV="1">
            <a:off x="6515100" y="5949950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31" name="Rectangle 175"/>
          <p:cNvSpPr>
            <a:spLocks noChangeArrowheads="1"/>
          </p:cNvSpPr>
          <p:nvPr/>
        </p:nvSpPr>
        <p:spPr bwMode="auto">
          <a:xfrm>
            <a:off x="6661150" y="5559425"/>
            <a:ext cx="39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19632" name="Rectangle 176"/>
          <p:cNvSpPr>
            <a:spLocks noChangeArrowheads="1"/>
          </p:cNvSpPr>
          <p:nvPr/>
        </p:nvSpPr>
        <p:spPr bwMode="auto">
          <a:xfrm>
            <a:off x="7810500" y="59197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33" name="Rectangle 177"/>
          <p:cNvSpPr>
            <a:spLocks noChangeArrowheads="1"/>
          </p:cNvSpPr>
          <p:nvPr/>
        </p:nvSpPr>
        <p:spPr bwMode="auto">
          <a:xfrm>
            <a:off x="7615237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34" name="Rectangle 178"/>
          <p:cNvSpPr>
            <a:spLocks noChangeArrowheads="1"/>
          </p:cNvSpPr>
          <p:nvPr/>
        </p:nvSpPr>
        <p:spPr bwMode="auto">
          <a:xfrm>
            <a:off x="74279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35" name="Rectangle 179"/>
          <p:cNvSpPr>
            <a:spLocks noChangeArrowheads="1"/>
          </p:cNvSpPr>
          <p:nvPr/>
        </p:nvSpPr>
        <p:spPr bwMode="auto">
          <a:xfrm>
            <a:off x="72120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</a:t>
            </a:r>
            <a:endParaRPr lang="en-GB" sz="2800"/>
          </a:p>
        </p:txBody>
      </p:sp>
      <p:sp>
        <p:nvSpPr>
          <p:cNvPr id="19636" name="Rectangle 180"/>
          <p:cNvSpPr>
            <a:spLocks noChangeArrowheads="1"/>
          </p:cNvSpPr>
          <p:nvPr/>
        </p:nvSpPr>
        <p:spPr bwMode="auto">
          <a:xfrm>
            <a:off x="6996112" y="5919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1</a:t>
            </a:r>
            <a:endParaRPr lang="en-GB" sz="2800"/>
          </a:p>
        </p:txBody>
      </p:sp>
      <p:sp>
        <p:nvSpPr>
          <p:cNvPr id="19639" name="Rectangle 183"/>
          <p:cNvSpPr>
            <a:spLocks noChangeArrowheads="1"/>
          </p:cNvSpPr>
          <p:nvPr/>
        </p:nvSpPr>
        <p:spPr bwMode="auto">
          <a:xfrm>
            <a:off x="7848600" y="4729163"/>
            <a:ext cx="2174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40" name="Rectangle 184"/>
          <p:cNvSpPr>
            <a:spLocks noChangeArrowheads="1"/>
          </p:cNvSpPr>
          <p:nvPr/>
        </p:nvSpPr>
        <p:spPr bwMode="auto">
          <a:xfrm>
            <a:off x="7524750" y="4510088"/>
            <a:ext cx="2159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41" name="Rectangle 185"/>
          <p:cNvSpPr>
            <a:spLocks noChangeArrowheads="1"/>
          </p:cNvSpPr>
          <p:nvPr/>
        </p:nvSpPr>
        <p:spPr bwMode="auto">
          <a:xfrm>
            <a:off x="7308850" y="4729163"/>
            <a:ext cx="2174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42" name="Rectangle 186"/>
          <p:cNvSpPr>
            <a:spLocks noChangeArrowheads="1"/>
          </p:cNvSpPr>
          <p:nvPr/>
        </p:nvSpPr>
        <p:spPr bwMode="auto">
          <a:xfrm>
            <a:off x="7162800" y="4729163"/>
            <a:ext cx="2174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1400"/>
              <a:t>1</a:t>
            </a:r>
            <a:endParaRPr lang="en-US" sz="1400" baseline="-25000"/>
          </a:p>
        </p:txBody>
      </p:sp>
      <p:sp>
        <p:nvSpPr>
          <p:cNvPr id="19647" name="Rectangle 191"/>
          <p:cNvSpPr>
            <a:spLocks noChangeArrowheads="1"/>
          </p:cNvSpPr>
          <p:nvPr/>
        </p:nvSpPr>
        <p:spPr bwMode="auto">
          <a:xfrm>
            <a:off x="7483475" y="4868863"/>
            <a:ext cx="976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  111</a:t>
            </a:r>
            <a:endParaRPr lang="en-GB" sz="2800" dirty="0"/>
          </a:p>
        </p:txBody>
      </p:sp>
      <p:sp>
        <p:nvSpPr>
          <p:cNvPr id="29759" name="Rectangle 19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5225" cy="92233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hr-HR" sz="3200" smtClean="0"/>
              <a:t>ZBRAJANJE I ODUZIMANJE U BINARNOM BROJEVNOM SUSTAVU</a:t>
            </a: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0" grpId="0"/>
      <p:bldP spid="19551" grpId="0"/>
      <p:bldP spid="19552" grpId="0"/>
      <p:bldP spid="19554" grpId="0" animBg="1"/>
      <p:bldP spid="19555" grpId="0"/>
      <p:bldP spid="19566" grpId="0"/>
      <p:bldP spid="19567" grpId="0"/>
      <p:bldP spid="19568" grpId="0"/>
      <p:bldP spid="19569" grpId="0"/>
      <p:bldP spid="19570" grpId="0"/>
      <p:bldP spid="19571" grpId="0"/>
      <p:bldP spid="19572" grpId="0"/>
      <p:bldP spid="19573" grpId="0"/>
      <p:bldP spid="19574" grpId="0"/>
      <p:bldP spid="19576" grpId="0"/>
      <p:bldP spid="19583" grpId="0"/>
      <p:bldP spid="19598" grpId="0"/>
      <p:bldP spid="19599" grpId="0"/>
      <p:bldP spid="19600" grpId="0"/>
      <p:bldP spid="19601" grpId="0"/>
      <p:bldP spid="19602" grpId="0"/>
      <p:bldP spid="19603" grpId="0"/>
      <p:bldP spid="19604" grpId="0"/>
      <p:bldP spid="19605" grpId="0"/>
      <p:bldP spid="19606" grpId="0"/>
      <p:bldP spid="19607" grpId="0" animBg="1"/>
      <p:bldP spid="19608" grpId="0"/>
      <p:bldP spid="19609" grpId="0"/>
      <p:bldP spid="19610" grpId="0"/>
      <p:bldP spid="19611" grpId="0"/>
      <p:bldP spid="19612" grpId="0"/>
      <p:bldP spid="19613" grpId="0"/>
      <p:bldP spid="19614" grpId="0"/>
      <p:bldP spid="19615" grpId="0"/>
      <p:bldP spid="19616" grpId="0"/>
      <p:bldP spid="19617" grpId="0"/>
      <p:bldP spid="19618" grpId="0"/>
      <p:bldP spid="19619" grpId="0"/>
      <p:bldP spid="19620" grpId="0"/>
      <p:bldP spid="19621" grpId="0"/>
      <p:bldP spid="19622" grpId="0"/>
      <p:bldP spid="19623" grpId="0"/>
      <p:bldP spid="19624" grpId="0"/>
      <p:bldP spid="19625" grpId="0"/>
      <p:bldP spid="19626" grpId="0"/>
      <p:bldP spid="19627" grpId="0"/>
      <p:bldP spid="19628" grpId="0"/>
      <p:bldP spid="19629" grpId="0"/>
      <p:bldP spid="19630" grpId="0" animBg="1"/>
      <p:bldP spid="19631" grpId="0"/>
      <p:bldP spid="19632" grpId="0"/>
      <p:bldP spid="19633" grpId="0"/>
      <p:bldP spid="19634" grpId="0"/>
      <p:bldP spid="19635" grpId="0"/>
      <p:bldP spid="19636" grpId="0"/>
      <p:bldP spid="19639" grpId="0"/>
      <p:bldP spid="19640" grpId="0"/>
      <p:bldP spid="19641" grpId="0"/>
      <p:bldP spid="19642" grpId="0"/>
      <p:bldP spid="196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59436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r-HR" sz="2800" smtClean="0"/>
              <a:t>ZAPIS BROJA S PREDZNAKOM</a:t>
            </a:r>
            <a:endParaRPr lang="en-US" sz="2800" smtClean="0"/>
          </a:p>
        </p:txBody>
      </p:sp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685800" y="1374775"/>
          <a:ext cx="5029200" cy="518160"/>
        </p:xfrm>
        <a:graphic>
          <a:graphicData uri="http://schemas.openxmlformats.org/drawingml/2006/table">
            <a:tbl>
              <a:tblPr/>
              <a:tblGrid>
                <a:gridCol w="628650"/>
                <a:gridCol w="628650"/>
                <a:gridCol w="628650"/>
                <a:gridCol w="628650"/>
                <a:gridCol w="628650"/>
                <a:gridCol w="628650"/>
                <a:gridCol w="628650"/>
                <a:gridCol w="6286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6002338" y="993775"/>
            <a:ext cx="23034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8 – bitna riječ</a:t>
            </a:r>
          </a:p>
          <a:p>
            <a:r>
              <a:rPr lang="hr-HR" sz="2800">
                <a:cs typeface="Arial" charset="0"/>
              </a:rPr>
              <a:t> </a:t>
            </a:r>
            <a:r>
              <a:rPr lang="hr-HR" sz="2800"/>
              <a:t>2</a:t>
            </a:r>
            <a:r>
              <a:rPr lang="hr-HR" sz="2800" baseline="40000"/>
              <a:t>8</a:t>
            </a:r>
            <a:r>
              <a:rPr lang="hr-HR" sz="2800"/>
              <a:t>-1 = 255</a:t>
            </a:r>
          </a:p>
          <a:p>
            <a:r>
              <a:rPr lang="hr-HR" sz="2800"/>
              <a:t>od 0 do 255</a:t>
            </a:r>
            <a:endParaRPr lang="en-GB" sz="2800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5029200" y="1831975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LSB</a:t>
            </a:r>
            <a:endParaRPr lang="en-GB" sz="2400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533400" y="1908175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MSB</a:t>
            </a:r>
            <a:endParaRPr lang="en-GB" sz="2400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57200" y="765175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Zapis broja </a:t>
            </a:r>
            <a:r>
              <a:rPr lang="hr-HR" sz="2800" u="sng"/>
              <a:t>bez</a:t>
            </a:r>
            <a:r>
              <a:rPr lang="hr-HR" sz="2800"/>
              <a:t> predznaka:</a:t>
            </a:r>
            <a:endParaRPr lang="en-US" sz="2800"/>
          </a:p>
        </p:txBody>
      </p:sp>
      <p:graphicFrame>
        <p:nvGraphicFramePr>
          <p:cNvPr id="40989" name="Group 29"/>
          <p:cNvGraphicFramePr>
            <a:graphicFrameLocks noGrp="1"/>
          </p:cNvGraphicFramePr>
          <p:nvPr/>
        </p:nvGraphicFramePr>
        <p:xfrm>
          <a:off x="685800" y="2886075"/>
          <a:ext cx="5029200" cy="518160"/>
        </p:xfrm>
        <a:graphic>
          <a:graphicData uri="http://schemas.openxmlformats.org/drawingml/2006/table">
            <a:tbl>
              <a:tblPr/>
              <a:tblGrid>
                <a:gridCol w="628650"/>
                <a:gridCol w="628650"/>
                <a:gridCol w="628650"/>
                <a:gridCol w="628650"/>
                <a:gridCol w="628650"/>
                <a:gridCol w="628650"/>
                <a:gridCol w="628650"/>
                <a:gridCol w="6286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5867400" y="2370138"/>
            <a:ext cx="3124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/>
              <a:t>8 – bitna riječ s predznakom</a:t>
            </a:r>
          </a:p>
          <a:p>
            <a:r>
              <a:rPr lang="hr-HR" sz="2800">
                <a:cs typeface="Arial" charset="0"/>
              </a:rPr>
              <a:t> </a:t>
            </a:r>
            <a:r>
              <a:rPr lang="hr-HR" sz="2800"/>
              <a:t>od -2</a:t>
            </a:r>
            <a:r>
              <a:rPr lang="hr-HR" sz="2800" baseline="40000"/>
              <a:t>7</a:t>
            </a:r>
            <a:r>
              <a:rPr lang="hr-HR" sz="2800"/>
              <a:t> do 2</a:t>
            </a:r>
            <a:r>
              <a:rPr lang="hr-HR" sz="2800" baseline="40000"/>
              <a:t>7</a:t>
            </a:r>
            <a:r>
              <a:rPr lang="hr-HR" sz="2800"/>
              <a:t>-1 </a:t>
            </a:r>
          </a:p>
          <a:p>
            <a:r>
              <a:rPr lang="hr-HR" sz="2800"/>
              <a:t>tj. od -128 do 127</a:t>
            </a:r>
            <a:endParaRPr lang="en-GB" sz="2800"/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34925" y="3649663"/>
            <a:ext cx="189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predznak bit</a:t>
            </a:r>
            <a:endParaRPr lang="en-GB" sz="2400"/>
          </a:p>
        </p:txBody>
      </p:sp>
      <p:sp>
        <p:nvSpPr>
          <p:cNvPr id="41013" name="Rectangle 53"/>
          <p:cNvSpPr>
            <a:spLocks noChangeArrowheads="1"/>
          </p:cNvSpPr>
          <p:nvPr/>
        </p:nvSpPr>
        <p:spPr bwMode="auto">
          <a:xfrm>
            <a:off x="457200" y="2276475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hr-HR" sz="2800"/>
              <a:t>Zapis broja </a:t>
            </a:r>
            <a:r>
              <a:rPr lang="hr-HR" sz="2800" u="sng"/>
              <a:t>sa</a:t>
            </a:r>
            <a:r>
              <a:rPr lang="hr-HR" sz="2800"/>
              <a:t> predznakom:</a:t>
            </a:r>
            <a:endParaRPr lang="en-US" sz="2800"/>
          </a:p>
        </p:txBody>
      </p:sp>
      <p:sp>
        <p:nvSpPr>
          <p:cNvPr id="41014" name="AutoShape 54"/>
          <p:cNvSpPr>
            <a:spLocks/>
          </p:cNvSpPr>
          <p:nvPr/>
        </p:nvSpPr>
        <p:spPr bwMode="auto">
          <a:xfrm rot="-5400000">
            <a:off x="914400" y="3268663"/>
            <a:ext cx="152400" cy="6096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41015" name="AutoShape 55"/>
          <p:cNvSpPr>
            <a:spLocks/>
          </p:cNvSpPr>
          <p:nvPr/>
        </p:nvSpPr>
        <p:spPr bwMode="auto">
          <a:xfrm rot="-5400000">
            <a:off x="3390900" y="1477963"/>
            <a:ext cx="228600" cy="4267200"/>
          </a:xfrm>
          <a:prstGeom prst="leftBrace">
            <a:avLst>
              <a:gd name="adj1" fmla="val 1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BA"/>
          </a:p>
        </p:txBody>
      </p:sp>
      <p:sp>
        <p:nvSpPr>
          <p:cNvPr id="41016" name="Rectangle 56"/>
          <p:cNvSpPr>
            <a:spLocks noChangeArrowheads="1"/>
          </p:cNvSpPr>
          <p:nvPr/>
        </p:nvSpPr>
        <p:spPr bwMode="auto">
          <a:xfrm>
            <a:off x="2743200" y="3649663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magnituda</a:t>
            </a:r>
            <a:endParaRPr lang="en-GB" sz="2400"/>
          </a:p>
        </p:txBody>
      </p:sp>
      <p:sp>
        <p:nvSpPr>
          <p:cNvPr id="41017" name="Rectangle 57"/>
          <p:cNvSpPr>
            <a:spLocks noChangeArrowheads="1"/>
          </p:cNvSpPr>
          <p:nvPr/>
        </p:nvSpPr>
        <p:spPr bwMode="auto">
          <a:xfrm>
            <a:off x="0" y="4722813"/>
            <a:ext cx="91440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dirty="0"/>
              <a:t>Ako je predznak bit =</a:t>
            </a:r>
            <a:r>
              <a:rPr lang="hr-HR" sz="2400" dirty="0">
                <a:cs typeface="Arial" charset="0"/>
              </a:rPr>
              <a:t>“1“</a:t>
            </a:r>
            <a:r>
              <a:rPr lang="hr-HR" sz="2400" dirty="0"/>
              <a:t>      magnituda u zapisu dvojnog komplementa,  </a:t>
            </a:r>
            <a:r>
              <a:rPr lang="hr-HR" sz="2400" dirty="0" err="1"/>
              <a:t>npr</a:t>
            </a:r>
            <a:r>
              <a:rPr lang="hr-HR" sz="2400" dirty="0"/>
              <a:t>.</a:t>
            </a:r>
            <a:r>
              <a:rPr lang="hr-HR" sz="2800" dirty="0"/>
              <a:t>     10101111</a:t>
            </a:r>
            <a:endParaRPr lang="en-GB" sz="2800" dirty="0"/>
          </a:p>
        </p:txBody>
      </p:sp>
      <p:sp>
        <p:nvSpPr>
          <p:cNvPr id="41018" name="Rectangle 58"/>
          <p:cNvSpPr>
            <a:spLocks noChangeArrowheads="1"/>
          </p:cNvSpPr>
          <p:nvPr/>
        </p:nvSpPr>
        <p:spPr bwMode="auto">
          <a:xfrm>
            <a:off x="3159125" y="5486400"/>
            <a:ext cx="177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01010000</a:t>
            </a:r>
            <a:endParaRPr lang="en-GB" sz="2800"/>
          </a:p>
        </p:txBody>
      </p:sp>
      <p:sp>
        <p:nvSpPr>
          <p:cNvPr id="41019" name="Rectangle 59"/>
          <p:cNvSpPr>
            <a:spLocks noChangeArrowheads="1"/>
          </p:cNvSpPr>
          <p:nvPr/>
        </p:nvSpPr>
        <p:spPr bwMode="auto">
          <a:xfrm>
            <a:off x="3175000" y="6262688"/>
            <a:ext cx="1771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01010001</a:t>
            </a:r>
            <a:endParaRPr lang="en-GB" sz="2800"/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4419600" y="5791200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 dirty="0"/>
              <a:t>1</a:t>
            </a:r>
            <a:endParaRPr lang="en-GB" sz="2800" dirty="0"/>
          </a:p>
        </p:txBody>
      </p:sp>
      <p:sp>
        <p:nvSpPr>
          <p:cNvPr id="41021" name="Line 61"/>
          <p:cNvSpPr>
            <a:spLocks noChangeShapeType="1"/>
          </p:cNvSpPr>
          <p:nvPr/>
        </p:nvSpPr>
        <p:spPr bwMode="auto">
          <a:xfrm>
            <a:off x="2870200" y="6248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2" name="Rectangle 62"/>
          <p:cNvSpPr>
            <a:spLocks noChangeArrowheads="1"/>
          </p:cNvSpPr>
          <p:nvPr/>
        </p:nvSpPr>
        <p:spPr bwMode="auto">
          <a:xfrm>
            <a:off x="2773363" y="5791200"/>
            <a:ext cx="392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+</a:t>
            </a:r>
            <a:endParaRPr lang="en-GB" sz="2800"/>
          </a:p>
        </p:txBody>
      </p:sp>
      <p:sp>
        <p:nvSpPr>
          <p:cNvPr id="41023" name="Line 63"/>
          <p:cNvSpPr>
            <a:spLocks noChangeShapeType="1"/>
          </p:cNvSpPr>
          <p:nvPr/>
        </p:nvSpPr>
        <p:spPr bwMode="auto">
          <a:xfrm>
            <a:off x="4906963" y="57150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4" name="Line 64"/>
          <p:cNvSpPr>
            <a:spLocks noChangeShapeType="1"/>
          </p:cNvSpPr>
          <p:nvPr/>
        </p:nvSpPr>
        <p:spPr bwMode="auto">
          <a:xfrm>
            <a:off x="4906963" y="6553200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5" name="Rectangle 65"/>
          <p:cNvSpPr>
            <a:spLocks noChangeArrowheads="1"/>
          </p:cNvSpPr>
          <p:nvPr/>
        </p:nvSpPr>
        <p:spPr bwMode="auto">
          <a:xfrm>
            <a:off x="5592763" y="6262688"/>
            <a:ext cx="3155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dvojni komplement</a:t>
            </a:r>
            <a:endParaRPr lang="en-GB" sz="2800"/>
          </a:p>
        </p:txBody>
      </p:sp>
      <p:sp>
        <p:nvSpPr>
          <p:cNvPr id="41026" name="Rectangle 66"/>
          <p:cNvSpPr>
            <a:spLocks noChangeArrowheads="1"/>
          </p:cNvSpPr>
          <p:nvPr/>
        </p:nvSpPr>
        <p:spPr bwMode="auto">
          <a:xfrm>
            <a:off x="5592763" y="5410200"/>
            <a:ext cx="2125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800"/>
              <a:t>komplement</a:t>
            </a:r>
            <a:endParaRPr lang="en-GB" sz="2800"/>
          </a:p>
        </p:txBody>
      </p:sp>
      <p:sp>
        <p:nvSpPr>
          <p:cNvPr id="41029" name="Line 69"/>
          <p:cNvSpPr>
            <a:spLocks noChangeShapeType="1"/>
          </p:cNvSpPr>
          <p:nvPr/>
        </p:nvSpPr>
        <p:spPr bwMode="auto">
          <a:xfrm>
            <a:off x="3154363" y="556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30" name="Line 70"/>
          <p:cNvSpPr>
            <a:spLocks noChangeShapeType="1"/>
          </p:cNvSpPr>
          <p:nvPr/>
        </p:nvSpPr>
        <p:spPr bwMode="auto">
          <a:xfrm>
            <a:off x="3200400" y="4953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31" name="Rectangle 71"/>
          <p:cNvSpPr>
            <a:spLocks noChangeArrowheads="1"/>
          </p:cNvSpPr>
          <p:nvPr/>
        </p:nvSpPr>
        <p:spPr bwMode="auto">
          <a:xfrm>
            <a:off x="34925" y="4344988"/>
            <a:ext cx="655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predznak bit =</a:t>
            </a:r>
            <a:r>
              <a:rPr lang="hr-HR" sz="2400">
                <a:cs typeface="Arial" charset="0"/>
              </a:rPr>
              <a:t>“0“ označava pozitivan broj (+)</a:t>
            </a:r>
            <a:endParaRPr lang="en-GB" sz="2800"/>
          </a:p>
        </p:txBody>
      </p:sp>
      <p:sp>
        <p:nvSpPr>
          <p:cNvPr id="41032" name="Rectangle 72"/>
          <p:cNvSpPr>
            <a:spLocks noChangeArrowheads="1"/>
          </p:cNvSpPr>
          <p:nvPr/>
        </p:nvSpPr>
        <p:spPr bwMode="auto">
          <a:xfrm>
            <a:off x="36513" y="4005263"/>
            <a:ext cx="6551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/>
              <a:t>predznak bit =</a:t>
            </a:r>
            <a:r>
              <a:rPr lang="hr-HR" sz="2400">
                <a:cs typeface="Arial" charset="0"/>
              </a:rPr>
              <a:t>“1“ označava negativan broj (-)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5" grpId="0"/>
      <p:bldP spid="40986" grpId="0"/>
      <p:bldP spid="40987" grpId="0"/>
      <p:bldP spid="40988" grpId="0"/>
      <p:bldP spid="41011" grpId="0"/>
      <p:bldP spid="41012" grpId="0"/>
      <p:bldP spid="41013" grpId="0"/>
      <p:bldP spid="41014" grpId="0" animBg="1"/>
      <p:bldP spid="41015" grpId="0" animBg="1"/>
      <p:bldP spid="41016" grpId="0"/>
      <p:bldP spid="41017" grpId="0"/>
      <p:bldP spid="41018" grpId="0"/>
      <p:bldP spid="41019" grpId="0"/>
      <p:bldP spid="41020" grpId="0"/>
      <p:bldP spid="41021" grpId="0" animBg="1"/>
      <p:bldP spid="41022" grpId="0"/>
      <p:bldP spid="41023" grpId="0" animBg="1"/>
      <p:bldP spid="41024" grpId="0" animBg="1"/>
      <p:bldP spid="41025" grpId="0"/>
      <p:bldP spid="41026" grpId="0"/>
      <p:bldP spid="41029" grpId="0" animBg="1"/>
      <p:bldP spid="41030" grpId="0" animBg="1"/>
      <p:bldP spid="41031" grpId="0"/>
      <p:bldP spid="4103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1128</Words>
  <Application>Microsoft Office PowerPoint</Application>
  <PresentationFormat>On-screen Show (4:3)</PresentationFormat>
  <Paragraphs>474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Zapisivanje podataka u digitalnom računalu</vt:lpstr>
      <vt:lpstr>BROJEVNI SUSTAVI</vt:lpstr>
      <vt:lpstr>Slide 3</vt:lpstr>
      <vt:lpstr>Slide 4</vt:lpstr>
      <vt:lpstr>Slide 5</vt:lpstr>
      <vt:lpstr>Slide 6</vt:lpstr>
      <vt:lpstr>Slide 7</vt:lpstr>
      <vt:lpstr>ZBRAJANJE I ODUZIMANJE U BINARNOM BROJEVNOM SUSTAVU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Zapisivanje podataka u digitalnom računalu</dc:title>
  <dc:creator>Ivan</dc:creator>
  <cp:lastModifiedBy>Ivan</cp:lastModifiedBy>
  <cp:revision>17</cp:revision>
  <dcterms:created xsi:type="dcterms:W3CDTF">2006-08-16T00:00:00Z</dcterms:created>
  <dcterms:modified xsi:type="dcterms:W3CDTF">2011-10-13T09:17:20Z</dcterms:modified>
</cp:coreProperties>
</file>