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sldIdLst>
    <p:sldId id="256" r:id="rId2"/>
    <p:sldId id="309" r:id="rId3"/>
    <p:sldId id="316" r:id="rId4"/>
    <p:sldId id="310" r:id="rId5"/>
    <p:sldId id="312" r:id="rId6"/>
    <p:sldId id="311" r:id="rId7"/>
    <p:sldId id="313" r:id="rId8"/>
    <p:sldId id="315" r:id="rId9"/>
    <p:sldId id="317" r:id="rId10"/>
    <p:sldId id="318" r:id="rId11"/>
    <p:sldId id="319" r:id="rId12"/>
    <p:sldId id="321" r:id="rId13"/>
    <p:sldId id="329" r:id="rId14"/>
    <p:sldId id="330" r:id="rId15"/>
    <p:sldId id="326" r:id="rId16"/>
    <p:sldId id="323" r:id="rId17"/>
    <p:sldId id="325" r:id="rId18"/>
    <p:sldId id="324" r:id="rId19"/>
    <p:sldId id="257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94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4" r:id="rId36"/>
    <p:sldId id="275" r:id="rId37"/>
    <p:sldId id="276" r:id="rId38"/>
    <p:sldId id="277" r:id="rId39"/>
    <p:sldId id="278" r:id="rId40"/>
    <p:sldId id="279" r:id="rId41"/>
    <p:sldId id="280" r:id="rId42"/>
    <p:sldId id="299" r:id="rId43"/>
    <p:sldId id="297" r:id="rId44"/>
    <p:sldId id="295" r:id="rId45"/>
    <p:sldId id="285" r:id="rId46"/>
    <p:sldId id="287" r:id="rId47"/>
    <p:sldId id="288" r:id="rId48"/>
    <p:sldId id="289" r:id="rId49"/>
    <p:sldId id="291" r:id="rId50"/>
    <p:sldId id="301" r:id="rId51"/>
    <p:sldId id="303" r:id="rId52"/>
    <p:sldId id="304" r:id="rId53"/>
    <p:sldId id="305" r:id="rId54"/>
    <p:sldId id="292" r:id="rId55"/>
    <p:sldId id="300" r:id="rId56"/>
    <p:sldId id="307" r:id="rId57"/>
    <p:sldId id="308" r:id="rId58"/>
  </p:sldIdLst>
  <p:sldSz cx="9144000" cy="6858000" type="screen4x3"/>
  <p:notesSz cx="7099300" cy="10234613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61" autoAdjust="0"/>
    <p:restoredTop sz="93429" autoAdjust="0"/>
  </p:normalViewPr>
  <p:slideViewPr>
    <p:cSldViewPr>
      <p:cViewPr>
        <p:scale>
          <a:sx n="75" d="100"/>
          <a:sy n="75" d="100"/>
        </p:scale>
        <p:origin x="-2208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F824D-B815-44A7-982E-39BF3175852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4B94-8FBB-454F-B554-1AC3FEA8EC4C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DE8C5-8E08-49C4-8863-9D9EA1BB1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8F7CC-9365-4A47-80BA-57417E891CF5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E1CA7-2FE2-4651-8555-850D217E2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B4E1F-73C2-47EB-9C69-07D9D45C3423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12054-1C18-4CF5-995A-F9A0F6877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53EF9-D3D6-4B0C-9486-CE66358B1C21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47065-FEF4-4E1B-BB42-683B928FF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1FF4-1991-42C8-828B-7AA89179FBB8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B9DEC-583D-4266-9BBC-722C01C3AE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73BAF-B5CB-4314-A9AD-69F0E3CB85D1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E89E6-041C-4D95-994E-A74840887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4AF94-C531-41AD-B10C-33D69CC53B75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F041E-4948-4AE4-B335-8613E7A9E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26DBE-C948-47DD-A037-7EAFBB912AE3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1F48A-A200-46D5-A043-507C8303A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15FDC-8AAC-43F1-B04A-FFE2BA380129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DDDF6-4C1B-4156-92F1-54D076871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D358A-CB59-487A-96F9-1ECF9B0AF475}" type="datetimeFigureOut">
              <a:rPr lang="en-US"/>
              <a:pPr>
                <a:defRPr/>
              </a:pPr>
              <a:t>11/25/2012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66C9B-A1A8-487A-9B0B-F08903F1431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FEC3B5-F7E3-4163-938D-B92F1E554925}" type="datetimeFigureOut">
              <a:rPr lang="en-US"/>
              <a:pPr>
                <a:defRPr/>
              </a:pPr>
              <a:t>11/25/2012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184DFE-DF8A-4F04-8DDE-DA570985D015}" type="slidenum">
              <a:rPr lang="en-US"/>
              <a:pPr>
                <a:defRPr/>
              </a:pPr>
              <a:t>‹#›</a:t>
            </a:fld>
            <a:endParaRPr lang="en-US" sz="10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Mikroprocesor Z80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Osnovne karakteristike Z80 CPU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Z80  CPU (osnovne karakteristike)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hr-HR" sz="2800" dirty="0" smtClean="0"/>
              <a:t>tri izvora prekida, nekoliko načina obrade prekida</a:t>
            </a:r>
            <a:endParaRPr lang="en-US" sz="2800" dirty="0" smtClean="0"/>
          </a:p>
          <a:p>
            <a:r>
              <a:rPr lang="hr-HR" sz="2800" dirty="0" smtClean="0"/>
              <a:t>Logičke naredbe za operacije nad bitovima, podržava 16 bitnu aritmetiku, pretraživanje i premještanje blokova podataka.</a:t>
            </a:r>
            <a:endParaRPr lang="en-US" sz="2800" dirty="0" smtClean="0"/>
          </a:p>
          <a:p>
            <a:r>
              <a:rPr lang="hr-HR" sz="2800" dirty="0" smtClean="0"/>
              <a:t>posjeduje logiku za osvježavanje dinamičkih memorija </a:t>
            </a:r>
            <a:endParaRPr lang="en-US" sz="2800" dirty="0" smtClean="0"/>
          </a:p>
          <a:p>
            <a:r>
              <a:rPr lang="hr-HR" sz="2800" dirty="0" smtClean="0"/>
              <a:t>podržava deset načina adresiranja</a:t>
            </a:r>
            <a:endParaRPr lang="en-US" sz="2800" dirty="0" smtClean="0"/>
          </a:p>
          <a:p>
            <a:r>
              <a:rPr lang="hr-HR" sz="2800" dirty="0" smtClean="0"/>
              <a:t>jednostruko napajanje +5V</a:t>
            </a:r>
            <a:endParaRPr lang="en-US" sz="2800" dirty="0" smtClean="0"/>
          </a:p>
          <a:p>
            <a:r>
              <a:rPr lang="hr-HR" sz="2800" dirty="0" smtClean="0"/>
              <a:t>smješten u standardno plastično ili keramičko kućište sa 40 nožica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100856" y="0"/>
            <a:ext cx="6900144" cy="681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4267200" y="381000"/>
            <a:ext cx="4534469" cy="599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dirty="0" smtClean="0"/>
              <a:t>ORGANIZACIJA</a:t>
            </a:r>
            <a:br>
              <a:rPr lang="hr-HR" sz="3200" dirty="0" smtClean="0"/>
            </a:br>
            <a:r>
              <a:rPr lang="hr-HR" sz="3200" dirty="0" smtClean="0"/>
              <a:t>MEMORIJE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52800" cy="4691063"/>
          </a:xfrm>
        </p:spPr>
        <p:txBody>
          <a:bodyPr/>
          <a:lstStyle/>
          <a:p>
            <a:r>
              <a:rPr lang="hr-HR" sz="1800" dirty="0" smtClean="0">
                <a:latin typeface="Times New Roman"/>
                <a:ea typeface="Times New Roman"/>
              </a:rPr>
              <a:t>Adresna sabirnica je 16-bitna što </a:t>
            </a:r>
            <a:r>
              <a:rPr lang="pl-PL" sz="1800" dirty="0" smtClean="0">
                <a:latin typeface="Times New Roman"/>
                <a:ea typeface="Times New Roman"/>
              </a:rPr>
              <a:t>utječe na količinu podataka koje je moguće zapisati u memoriji</a:t>
            </a:r>
            <a:endParaRPr lang="hr-HR" sz="1800" dirty="0" smtClean="0">
              <a:latin typeface="Times New Roman"/>
              <a:ea typeface="Times New Roman"/>
            </a:endParaRPr>
          </a:p>
          <a:p>
            <a:endParaRPr lang="hr-HR" sz="1800" dirty="0" smtClean="0">
              <a:latin typeface="Times New Roman"/>
            </a:endParaRPr>
          </a:p>
          <a:p>
            <a:r>
              <a:rPr lang="hr-HR" sz="1800" dirty="0" smtClean="0">
                <a:latin typeface="Times New Roman"/>
                <a:ea typeface="Times New Roman"/>
              </a:rPr>
              <a:t>Može adresirati 64 k adresa</a:t>
            </a:r>
          </a:p>
          <a:p>
            <a:endParaRPr lang="hr-HR" sz="1800" dirty="0" smtClean="0">
              <a:latin typeface="Times New Roman"/>
              <a:ea typeface="Times New Roman"/>
            </a:endParaRPr>
          </a:p>
          <a:p>
            <a:endParaRPr lang="hr-HR" sz="1800" dirty="0" smtClean="0">
              <a:latin typeface="Times New Roman"/>
              <a:ea typeface="Times New Roman"/>
            </a:endParaRPr>
          </a:p>
          <a:p>
            <a:r>
              <a:rPr lang="hr-HR" sz="1800" dirty="0" smtClean="0"/>
              <a:t>Podatkovne sabirnica je 8-bita što utječe na veličinu podatka koji je moguće zapisati u jedno memorijsko mjesto</a:t>
            </a:r>
            <a:endParaRPr lang="hr-HR" sz="1800" dirty="0" smtClean="0">
              <a:latin typeface="Times New Roman"/>
              <a:ea typeface="Times New Roman"/>
            </a:endParaRPr>
          </a:p>
          <a:p>
            <a:endParaRPr lang="hr-HR" sz="1800" dirty="0" smtClean="0"/>
          </a:p>
          <a:p>
            <a:r>
              <a:rPr lang="hr-HR" sz="1800" dirty="0" smtClean="0">
                <a:latin typeface="Times New Roman"/>
                <a:ea typeface="Times New Roman"/>
              </a:rPr>
              <a:t>Može spremiti podatk veličine 1B</a:t>
            </a:r>
          </a:p>
          <a:p>
            <a:r>
              <a:rPr lang="hr-HR" sz="1800" dirty="0" smtClean="0"/>
              <a:t>               , tj. brojčane vrijednosti od 0 do 255</a:t>
            </a:r>
            <a:endParaRPr lang="hr-HR" sz="1800" dirty="0" smtClean="0">
              <a:latin typeface="Times New Roman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533400" y="3014498"/>
            <a:ext cx="3200400" cy="262102"/>
          </a:xfrm>
          <a:prstGeom prst="rect">
            <a:avLst/>
          </a:prstGeom>
          <a:noFill/>
        </p:spPr>
      </p:pic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533400" y="5486400"/>
            <a:ext cx="762000" cy="262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3484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Registri mikroprocesora Z80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676400"/>
          </a:xfrm>
        </p:spPr>
        <p:txBody>
          <a:bodyPr/>
          <a:lstStyle/>
          <a:p>
            <a:r>
              <a:rPr lang="hr-HR" dirty="0" smtClean="0"/>
              <a:t>8-bitni registri opće namjene: B, C, D, H, L</a:t>
            </a:r>
          </a:p>
          <a:p>
            <a:r>
              <a:rPr lang="hr-HR" dirty="0" smtClean="0"/>
              <a:t>Mogu se koristiti kao 16-bitni registarski parovi BC, DE, HL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Registri mikroprocesora Z80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Registri posebne namjene:</a:t>
            </a:r>
            <a:br>
              <a:rPr lang="hr-HR" dirty="0" smtClean="0"/>
            </a:br>
            <a:r>
              <a:rPr lang="hr-HR" dirty="0" smtClean="0"/>
              <a:t>A	akumulator služi za ALU operacije</a:t>
            </a:r>
            <a:br>
              <a:rPr lang="hr-HR" dirty="0" smtClean="0"/>
            </a:br>
            <a:r>
              <a:rPr lang="hr-HR" dirty="0" smtClean="0"/>
              <a:t>F	flag registar daje informaciju o rezultatu</a:t>
            </a:r>
            <a:br>
              <a:rPr lang="hr-HR" dirty="0" smtClean="0"/>
            </a:br>
            <a:r>
              <a:rPr lang="hr-HR" dirty="0" smtClean="0"/>
              <a:t>IX	indeksni registar</a:t>
            </a:r>
            <a:br>
              <a:rPr lang="hr-HR" dirty="0" smtClean="0"/>
            </a:br>
            <a:r>
              <a:rPr lang="hr-HR" dirty="0" smtClean="0"/>
              <a:t>IY	indeksni registar</a:t>
            </a:r>
            <a:br>
              <a:rPr lang="hr-HR" dirty="0" smtClean="0"/>
            </a:br>
            <a:r>
              <a:rPr lang="hr-HR" dirty="0" smtClean="0"/>
              <a:t>I	interrupt registar</a:t>
            </a:r>
            <a:br>
              <a:rPr lang="hr-HR" dirty="0" smtClean="0"/>
            </a:br>
            <a:r>
              <a:rPr lang="hr-HR" dirty="0" smtClean="0"/>
              <a:t>R	refresh registar za osvježavanje memorije</a:t>
            </a:r>
            <a:br>
              <a:rPr lang="hr-HR" dirty="0" smtClean="0"/>
            </a:br>
            <a:r>
              <a:rPr lang="hr-HR" dirty="0" smtClean="0"/>
              <a:t>SP	stack pointer – pokazivač vrha stoga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Mikroprocesor Z80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Asemblerski jezik</a:t>
            </a:r>
          </a:p>
          <a:p>
            <a:r>
              <a:rPr lang="hr-HR" dirty="0" smtClean="0"/>
              <a:t>Strojni jezik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Asemblerski jezik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Asemblerski kod </a:t>
            </a:r>
            <a:r>
              <a:rPr lang="hr-HR" dirty="0" smtClean="0"/>
              <a:t>- jezik niske razine za programiranje računala, mikroprocesora, mikrokontrolera i drugih integriranih sklopova.</a:t>
            </a:r>
          </a:p>
          <a:p>
            <a:r>
              <a:rPr lang="hr-HR" b="1" dirty="0" smtClean="0"/>
              <a:t>Strojni kod </a:t>
            </a:r>
            <a:r>
              <a:rPr lang="hr-HR" dirty="0" smtClean="0"/>
              <a:t>- skup brojčano zapisanih naredbi.</a:t>
            </a:r>
          </a:p>
          <a:p>
            <a:r>
              <a:rPr lang="hr-HR" b="1" dirty="0" smtClean="0"/>
              <a:t>Asembler</a:t>
            </a:r>
            <a:r>
              <a:rPr lang="hr-HR" dirty="0" smtClean="0"/>
              <a:t> - uslužni program za prevođenje asemblerskog jezika u strojni jezik.</a:t>
            </a:r>
          </a:p>
          <a:p>
            <a:r>
              <a:rPr lang="hr-HR" b="1" dirty="0" smtClean="0"/>
              <a:t>Disasembler</a:t>
            </a:r>
            <a:r>
              <a:rPr lang="hr-HR" dirty="0" smtClean="0"/>
              <a:t> - uslužni program za prevođenje strojnog jezika u asemblerski jezik.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1137" name="Object 1"/>
          <p:cNvGraphicFramePr>
            <a:graphicFrameLocks noChangeAspect="1"/>
          </p:cNvGraphicFramePr>
          <p:nvPr/>
        </p:nvGraphicFramePr>
        <p:xfrm>
          <a:off x="1447800" y="2514600"/>
          <a:ext cx="6319178" cy="4218669"/>
        </p:xfrm>
        <a:graphic>
          <a:graphicData uri="http://schemas.openxmlformats.org/presentationml/2006/ole">
            <p:oleObj spid="_x0000_s91137" name="Bitmap Image" r:id="rId3" imgW="6771429" imgH="4458322" progId="PBrush">
              <p:embed/>
            </p:oleObj>
          </a:graphicData>
        </a:graphic>
      </p:graphicFrame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0" y="2276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1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0" y="2133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22098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Programski jezici 1. i 2. generacije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1. generacija: strojni kod se pisao direktno u memoriju računala. Moralo se paziti na memorijska mjesta naredbi u memoriji.</a:t>
            </a:r>
          </a:p>
          <a:p>
            <a:r>
              <a:rPr lang="hr-HR" dirty="0" smtClean="0"/>
              <a:t>2. generacija: omogućava lakši pristup funkcijama mikroprocesora sa riječima pisanim naredbama u asemblerskom jeziku. Memorijska mjesta za pojedinu naredbu dodjeljivana su automatski pomoću asemblera.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Naredbe mikroprocesora se mogu grupirati u tri osnovna skupa naredbi</a:t>
            </a:r>
          </a:p>
        </p:txBody>
      </p:sp>
      <p:sp>
        <p:nvSpPr>
          <p:cNvPr id="177179" name="Rectangle 27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PODATKOVNE NAREDBE - naredbe prijenosa podataka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Različiti načini adresiranja podataka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Rad sa stogom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Blokovski prijenos podataka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Ulazno / izlazne za prijenos podataka između perifernih sklopova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ARITMETLKO LOGIČKE NAREDBE – za matematičke operacije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Zbrajanje i oduzimanje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Logičke funkcije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Postavljanje, brisanje i ispitivanja bita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Posmak i rotacija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KONTROLNE NAREDBE – za upravljanje tokom programa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Bezuvjetni i uvjetni skok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Bezuvjetni i uvjetni poziv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Kontrola mikroprocesora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Kontrola prekida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7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7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7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7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7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7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7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7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7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7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7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7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7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7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7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7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7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7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7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7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71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71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71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71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:\DATA\Nastava\Z80\Z80.JPG"/>
          <p:cNvPicPr>
            <a:picLocks noChangeAspect="1" noChangeArrowheads="1"/>
          </p:cNvPicPr>
          <p:nvPr/>
        </p:nvPicPr>
        <p:blipFill>
          <a:blip r:embed="rId2" cstate="print"/>
          <a:srcRect b="833"/>
          <a:stretch>
            <a:fillRect/>
          </a:stretch>
        </p:blipFill>
        <p:spPr bwMode="auto">
          <a:xfrm>
            <a:off x="533400" y="152400"/>
            <a:ext cx="82296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Načini adresiranja podataka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Neposredno adresiranje (Immediate data transfer)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8-bitno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200" dirty="0" smtClean="0"/>
              <a:t>LD  REG,d8;	LD (HL),d8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i="1" dirty="0" smtClean="0"/>
              <a:t>REG = B, C, D, E, H, L, A; 8-bitni registri           d8 = 8-bitni podatak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16-bitno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200" dirty="0" smtClean="0"/>
              <a:t>LD RR,d16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i="1" dirty="0" smtClean="0"/>
              <a:t>RR = BC, DE, HL, IX, IY, SP; 16-bitni registri     d16 = 16-bitni podatak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Direktno adresiranje (Direct data transfer)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8-bitno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200" dirty="0" smtClean="0"/>
              <a:t>LD	 A,(a16);   LD (a16),A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16-bitno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200" dirty="0" smtClean="0"/>
              <a:t>LD RR,(a16);  LD (a16),REG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dirty="0" smtClean="0"/>
              <a:t>a16 = 16-bitna adresa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1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1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1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1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1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1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1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1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1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1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1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1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1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1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16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16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Načini adresiranja podataka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mtClean="0"/>
              <a:t>Indirektno adresiranje (Indirect data transfer)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/>
              <a:t>LD A,(RR);   LD (RR),A</a:t>
            </a:r>
          </a:p>
          <a:p>
            <a:pPr lvl="2" eaLnBrk="1" hangingPunct="1">
              <a:lnSpc>
                <a:spcPct val="90000"/>
              </a:lnSpc>
            </a:pPr>
            <a:r>
              <a:rPr lang="hr-HR" sz="2100" i="1" smtClean="0"/>
              <a:t>RR = BC, DE, HL</a:t>
            </a:r>
            <a:endParaRPr lang="hr-HR" sz="2100" smtClean="0"/>
          </a:p>
          <a:p>
            <a:pPr eaLnBrk="1" hangingPunct="1">
              <a:lnSpc>
                <a:spcPct val="90000"/>
              </a:lnSpc>
            </a:pPr>
            <a:r>
              <a:rPr lang="hr-HR" smtClean="0"/>
              <a:t>Registarsko adresiranje (Register data transfer)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/>
              <a:t>LD R,R</a:t>
            </a:r>
          </a:p>
          <a:p>
            <a:pPr lvl="2" eaLnBrk="1" hangingPunct="1">
              <a:lnSpc>
                <a:spcPct val="90000"/>
              </a:lnSpc>
            </a:pPr>
            <a:r>
              <a:rPr lang="hr-HR" sz="2100" i="1" smtClean="0"/>
              <a:t>R = B, C, D, E, H, L, A</a:t>
            </a:r>
            <a:endParaRPr lang="hr-HR" sz="2100" smtClean="0"/>
          </a:p>
          <a:p>
            <a:pPr eaLnBrk="1" hangingPunct="1">
              <a:lnSpc>
                <a:spcPct val="90000"/>
              </a:lnSpc>
            </a:pPr>
            <a:r>
              <a:rPr lang="hr-HR" smtClean="0"/>
              <a:t>Indeksirano adresiranje (Index data transfer)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/>
              <a:t>LD (II + dd),R ;     LD (II+dd),d8</a:t>
            </a:r>
          </a:p>
          <a:p>
            <a:pPr lvl="2" eaLnBrk="1" hangingPunct="1">
              <a:lnSpc>
                <a:spcPct val="90000"/>
              </a:lnSpc>
            </a:pPr>
            <a:r>
              <a:rPr lang="hr-HR" i="1" smtClean="0"/>
              <a:t>II = IX, IY; dd = 8-bitni broj s predznakom; d8 = 8-bitni podatak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2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2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2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2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2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2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2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2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2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2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hr-HR" sz="3400" smtClean="0"/>
              <a:t>Rad sa stogom</a:t>
            </a:r>
          </a:p>
        </p:txBody>
      </p:sp>
      <p:sp>
        <p:nvSpPr>
          <p:cNvPr id="18435" name="Content Placeholder 43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2514600"/>
          </a:xfrm>
        </p:spPr>
        <p:txBody>
          <a:bodyPr/>
          <a:lstStyle/>
          <a:p>
            <a:pPr marL="357188" indent="12700" eaLnBrk="1" hangingPunct="1">
              <a:buFont typeface="Arial" charset="0"/>
              <a:buNone/>
              <a:tabLst>
                <a:tab pos="1255713" algn="l"/>
                <a:tab pos="2689225" algn="l"/>
              </a:tabLst>
            </a:pPr>
            <a:endParaRPr lang="hr-HR" sz="2000" dirty="0" smtClean="0"/>
          </a:p>
          <a:p>
            <a:pPr marL="357188" indent="12700" eaLnBrk="1" hangingPunct="1">
              <a:buFont typeface="Arial" charset="0"/>
              <a:buNone/>
              <a:tabLst>
                <a:tab pos="1255713" algn="l"/>
                <a:tab pos="2689225" algn="l"/>
              </a:tabLst>
            </a:pPr>
            <a:r>
              <a:rPr lang="hr-HR" sz="2000" dirty="0" smtClean="0"/>
              <a:t>LD	SP, 0FE9H	; (a) U registru SP je definiran početak stoga.</a:t>
            </a:r>
          </a:p>
          <a:p>
            <a:pPr marL="357188" indent="12700" eaLnBrk="1" hangingPunct="1">
              <a:buFont typeface="Arial" charset="0"/>
              <a:buNone/>
              <a:tabLst>
                <a:tab pos="1255713" algn="l"/>
                <a:tab pos="2689225" algn="l"/>
              </a:tabLst>
            </a:pPr>
            <a:r>
              <a:rPr lang="hr-HR" sz="2000" dirty="0" smtClean="0"/>
              <a:t>PUSH	BC	; (b) Na stog se stavlja 16bitni podatak na stog iz BC.</a:t>
            </a:r>
          </a:p>
          <a:p>
            <a:pPr marL="357188" indent="12700" eaLnBrk="1" hangingPunct="1">
              <a:buFont typeface="Arial" charset="0"/>
              <a:buNone/>
              <a:tabLst>
                <a:tab pos="1255713" algn="l"/>
                <a:tab pos="2689225" algn="l"/>
              </a:tabLst>
            </a:pPr>
            <a:r>
              <a:rPr lang="hr-HR" sz="2000" dirty="0" smtClean="0"/>
              <a:t>EX	(SP), HL	; (c) Zamjenjuje vrijednost na stogu sa novim podatkom HL.</a:t>
            </a:r>
          </a:p>
          <a:p>
            <a:pPr marL="357188" indent="12700" eaLnBrk="1" hangingPunct="1">
              <a:buFont typeface="Arial" charset="0"/>
              <a:buNone/>
              <a:tabLst>
                <a:tab pos="1255713" algn="l"/>
                <a:tab pos="2689225" algn="l"/>
              </a:tabLst>
            </a:pPr>
            <a:r>
              <a:rPr lang="hr-HR" sz="2000" dirty="0" smtClean="0"/>
              <a:t>POP	DE	; (d) Uzima podatak sa stoga i sprema ga u DE.</a:t>
            </a:r>
          </a:p>
          <a:p>
            <a:pPr marL="357188" indent="12700" eaLnBrk="1" hangingPunct="1">
              <a:buFont typeface="Arial" charset="0"/>
              <a:buNone/>
              <a:tabLst>
                <a:tab pos="1255713" algn="l"/>
                <a:tab pos="2689225" algn="l"/>
              </a:tabLst>
            </a:pPr>
            <a:r>
              <a:rPr lang="hr-HR" sz="2000" dirty="0" smtClean="0"/>
              <a:t>PUSH	DE	; (e) Na stog se stavlja 16bitni podatak na stog iz DE.</a:t>
            </a:r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381000" y="83820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hr-HR"/>
              <a:t>LIFO memorija (Last In First Out) – služi za privremeno spremanje podataka i za spremanje povratne adrese potprograma</a:t>
            </a:r>
          </a:p>
        </p:txBody>
      </p:sp>
      <p:sp>
        <p:nvSpPr>
          <p:cNvPr id="18468" name="Line 23"/>
          <p:cNvSpPr>
            <a:spLocks noChangeShapeType="1"/>
          </p:cNvSpPr>
          <p:nvPr/>
        </p:nvSpPr>
        <p:spPr bwMode="auto">
          <a:xfrm>
            <a:off x="2743200" y="6345238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txBody>
          <a:bodyPr/>
          <a:lstStyle/>
          <a:p>
            <a:pPr>
              <a:defRPr/>
            </a:pPr>
            <a:endParaRPr lang="hr-HR"/>
          </a:p>
        </p:txBody>
      </p:sp>
      <p:grpSp>
        <p:nvGrpSpPr>
          <p:cNvPr id="18440" name="Group 66"/>
          <p:cNvGrpSpPr>
            <a:grpSpLocks/>
          </p:cNvGrpSpPr>
          <p:nvPr/>
        </p:nvGrpSpPr>
        <p:grpSpPr bwMode="auto">
          <a:xfrm>
            <a:off x="474663" y="4929188"/>
            <a:ext cx="820737" cy="1395412"/>
            <a:chOff x="228600" y="4953000"/>
            <a:chExt cx="516194" cy="1394795"/>
          </a:xfrm>
        </p:grpSpPr>
        <p:sp>
          <p:nvSpPr>
            <p:cNvPr id="18459" name="Text Box 25"/>
            <p:cNvSpPr txBox="1">
              <a:spLocks noChangeArrowheads="1"/>
            </p:cNvSpPr>
            <p:nvPr/>
          </p:nvSpPr>
          <p:spPr bwMode="auto">
            <a:xfrm>
              <a:off x="228600" y="4953000"/>
              <a:ext cx="516194" cy="251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lIns="18000" tIns="18000" rIns="18000" bIns="18000">
              <a:spAutoFit/>
            </a:bodyPr>
            <a:lstStyle/>
            <a:p>
              <a:pPr algn="ctr">
                <a:defRPr/>
              </a:pPr>
              <a:r>
                <a:rPr lang="hr-HR" sz="1400" dirty="0"/>
                <a:t>0FE6 H</a:t>
              </a:r>
            </a:p>
          </p:txBody>
        </p:sp>
        <p:sp>
          <p:nvSpPr>
            <p:cNvPr id="18460" name="Text Box 26"/>
            <p:cNvSpPr txBox="1">
              <a:spLocks noChangeArrowheads="1"/>
            </p:cNvSpPr>
            <p:nvPr/>
          </p:nvSpPr>
          <p:spPr bwMode="auto">
            <a:xfrm>
              <a:off x="228600" y="5334000"/>
              <a:ext cx="516194" cy="251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lIns="18000" tIns="18000" rIns="18000" bIns="18000">
              <a:spAutoFit/>
            </a:bodyPr>
            <a:lstStyle/>
            <a:p>
              <a:pPr algn="ctr">
                <a:defRPr/>
              </a:pPr>
              <a:r>
                <a:rPr lang="hr-HR" sz="1400" dirty="0"/>
                <a:t>0FE7 H</a:t>
              </a:r>
            </a:p>
          </p:txBody>
        </p:sp>
        <p:sp>
          <p:nvSpPr>
            <p:cNvPr id="18461" name="Text Box 27"/>
            <p:cNvSpPr txBox="1">
              <a:spLocks noChangeArrowheads="1"/>
            </p:cNvSpPr>
            <p:nvPr/>
          </p:nvSpPr>
          <p:spPr bwMode="auto">
            <a:xfrm>
              <a:off x="228600" y="5715000"/>
              <a:ext cx="516194" cy="251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lIns="18000" tIns="18000" rIns="18000" bIns="18000">
              <a:spAutoFit/>
            </a:bodyPr>
            <a:lstStyle/>
            <a:p>
              <a:pPr algn="ctr">
                <a:defRPr/>
              </a:pPr>
              <a:r>
                <a:rPr lang="hr-HR" sz="1400" dirty="0"/>
                <a:t>0FE8 H</a:t>
              </a:r>
            </a:p>
          </p:txBody>
        </p:sp>
        <p:sp>
          <p:nvSpPr>
            <p:cNvPr id="18462" name="Text Box 28"/>
            <p:cNvSpPr txBox="1">
              <a:spLocks noChangeArrowheads="1"/>
            </p:cNvSpPr>
            <p:nvPr/>
          </p:nvSpPr>
          <p:spPr bwMode="auto">
            <a:xfrm>
              <a:off x="228600" y="6096000"/>
              <a:ext cx="516194" cy="251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lIns="18000" tIns="18000" rIns="18000" bIns="18000">
              <a:spAutoFit/>
            </a:bodyPr>
            <a:lstStyle/>
            <a:p>
              <a:pPr algn="ctr">
                <a:defRPr/>
              </a:pPr>
              <a:r>
                <a:rPr lang="hr-HR" sz="1400" dirty="0"/>
                <a:t>0FE9 H</a:t>
              </a:r>
            </a:p>
          </p:txBody>
        </p:sp>
      </p:grpSp>
      <p:grpSp>
        <p:nvGrpSpPr>
          <p:cNvPr id="18441" name="Group 67"/>
          <p:cNvGrpSpPr>
            <a:grpSpLocks/>
          </p:cNvGrpSpPr>
          <p:nvPr/>
        </p:nvGrpSpPr>
        <p:grpSpPr bwMode="auto">
          <a:xfrm>
            <a:off x="1371600" y="4495800"/>
            <a:ext cx="1219200" cy="2133600"/>
            <a:chOff x="1295400" y="4503736"/>
            <a:chExt cx="1219200" cy="2133601"/>
          </a:xfrm>
        </p:grpSpPr>
        <p:sp>
          <p:nvSpPr>
            <p:cNvPr id="18453" name="Text Box 16"/>
            <p:cNvSpPr txBox="1">
              <a:spLocks noChangeArrowheads="1"/>
            </p:cNvSpPr>
            <p:nvPr/>
          </p:nvSpPr>
          <p:spPr bwMode="auto">
            <a:xfrm>
              <a:off x="1295400" y="4884736"/>
              <a:ext cx="1219200" cy="371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  <p:sp>
          <p:nvSpPr>
            <p:cNvPr id="2" name="AutoShape 11"/>
            <p:cNvSpPr>
              <a:spLocks noChangeArrowheads="1"/>
            </p:cNvSpPr>
            <p:nvPr/>
          </p:nvSpPr>
          <p:spPr bwMode="auto">
            <a:xfrm>
              <a:off x="1295400" y="6400800"/>
              <a:ext cx="1219200" cy="236537"/>
            </a:xfrm>
            <a:prstGeom prst="flowChartDocumen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wrap="none" anchor="ctr"/>
            <a:lstStyle/>
            <a:p>
              <a:pPr>
                <a:defRPr/>
              </a:pPr>
              <a:endParaRPr lang="sr-Latn-CS"/>
            </a:p>
          </p:txBody>
        </p:sp>
        <p:sp>
          <p:nvSpPr>
            <p:cNvPr id="18454" name="Text Box 17"/>
            <p:cNvSpPr txBox="1">
              <a:spLocks noChangeArrowheads="1"/>
            </p:cNvSpPr>
            <p:nvPr/>
          </p:nvSpPr>
          <p:spPr bwMode="auto">
            <a:xfrm>
              <a:off x="1295400" y="5656262"/>
              <a:ext cx="1219200" cy="371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  <p:sp>
          <p:nvSpPr>
            <p:cNvPr id="18456" name="Text Box 19"/>
            <p:cNvSpPr txBox="1">
              <a:spLocks noChangeArrowheads="1"/>
            </p:cNvSpPr>
            <p:nvPr/>
          </p:nvSpPr>
          <p:spPr bwMode="auto">
            <a:xfrm>
              <a:off x="1295400" y="5275262"/>
              <a:ext cx="1219200" cy="371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  <p:sp>
          <p:nvSpPr>
            <p:cNvPr id="3" name="AutoShape 12"/>
            <p:cNvSpPr>
              <a:spLocks noChangeArrowheads="1"/>
            </p:cNvSpPr>
            <p:nvPr/>
          </p:nvSpPr>
          <p:spPr bwMode="auto">
            <a:xfrm rot="10800000">
              <a:off x="1295400" y="4503736"/>
              <a:ext cx="1219200" cy="1897063"/>
            </a:xfrm>
            <a:prstGeom prst="flowChartDocumen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wrap="none" anchor="ctr"/>
            <a:lstStyle/>
            <a:p>
              <a:pPr>
                <a:defRPr/>
              </a:pPr>
              <a:endParaRPr lang="sr-Latn-CS"/>
            </a:p>
          </p:txBody>
        </p:sp>
        <p:sp>
          <p:nvSpPr>
            <p:cNvPr id="4" name="Text Box 13"/>
            <p:cNvSpPr txBox="1">
              <a:spLocks noChangeArrowheads="1"/>
            </p:cNvSpPr>
            <p:nvPr/>
          </p:nvSpPr>
          <p:spPr bwMode="auto">
            <a:xfrm>
              <a:off x="1295400" y="6027736"/>
              <a:ext cx="1219200" cy="371475"/>
            </a:xfrm>
            <a:prstGeom prst="rect">
              <a:avLst/>
            </a:prstGeom>
            <a:solidFill>
              <a:schemeClr val="bg1"/>
            </a:solidFill>
            <a:ln w="31750" cmpd="sng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</p:grpSp>
      <p:grpSp>
        <p:nvGrpSpPr>
          <p:cNvPr id="18442" name="Group 75"/>
          <p:cNvGrpSpPr>
            <a:grpSpLocks/>
          </p:cNvGrpSpPr>
          <p:nvPr/>
        </p:nvGrpSpPr>
        <p:grpSpPr bwMode="auto">
          <a:xfrm>
            <a:off x="4267200" y="4495800"/>
            <a:ext cx="1219200" cy="2133600"/>
            <a:chOff x="1295400" y="4503736"/>
            <a:chExt cx="1219200" cy="2133601"/>
          </a:xfrm>
        </p:grpSpPr>
        <p:sp>
          <p:nvSpPr>
            <p:cNvPr id="77" name="AutoShape 11"/>
            <p:cNvSpPr>
              <a:spLocks noChangeArrowheads="1"/>
            </p:cNvSpPr>
            <p:nvPr/>
          </p:nvSpPr>
          <p:spPr bwMode="auto">
            <a:xfrm>
              <a:off x="1295400" y="6400800"/>
              <a:ext cx="1219200" cy="236537"/>
            </a:xfrm>
            <a:prstGeom prst="flowChartDocumen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wrap="none" anchor="ctr"/>
            <a:lstStyle/>
            <a:p>
              <a:pPr>
                <a:defRPr/>
              </a:pPr>
              <a:endParaRPr lang="sr-Latn-CS"/>
            </a:p>
          </p:txBody>
        </p:sp>
        <p:sp>
          <p:nvSpPr>
            <p:cNvPr id="78" name="Text Box 13"/>
            <p:cNvSpPr txBox="1">
              <a:spLocks noChangeArrowheads="1"/>
            </p:cNvSpPr>
            <p:nvPr/>
          </p:nvSpPr>
          <p:spPr bwMode="auto">
            <a:xfrm>
              <a:off x="1295400" y="4894262"/>
              <a:ext cx="1219200" cy="371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  <p:sp>
          <p:nvSpPr>
            <p:cNvPr id="79" name="Text Box 16"/>
            <p:cNvSpPr txBox="1">
              <a:spLocks noChangeArrowheads="1"/>
            </p:cNvSpPr>
            <p:nvPr/>
          </p:nvSpPr>
          <p:spPr bwMode="auto">
            <a:xfrm>
              <a:off x="1295400" y="6037262"/>
              <a:ext cx="1219200" cy="371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  <p:sp>
          <p:nvSpPr>
            <p:cNvPr id="80" name="Text Box 17"/>
            <p:cNvSpPr txBox="1">
              <a:spLocks noChangeArrowheads="1"/>
            </p:cNvSpPr>
            <p:nvPr/>
          </p:nvSpPr>
          <p:spPr bwMode="auto">
            <a:xfrm>
              <a:off x="1295400" y="5656262"/>
              <a:ext cx="1219200" cy="371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sr-Latn-CS" dirty="0"/>
                <a:t>H</a:t>
              </a:r>
            </a:p>
          </p:txBody>
        </p:sp>
        <p:sp>
          <p:nvSpPr>
            <p:cNvPr id="82" name="AutoShape 12"/>
            <p:cNvSpPr>
              <a:spLocks noChangeArrowheads="1"/>
            </p:cNvSpPr>
            <p:nvPr/>
          </p:nvSpPr>
          <p:spPr bwMode="auto">
            <a:xfrm rot="10800000">
              <a:off x="1295400" y="4503736"/>
              <a:ext cx="1219200" cy="1897063"/>
            </a:xfrm>
            <a:prstGeom prst="flowChartDocumen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wrap="none" anchor="ctr"/>
            <a:lstStyle/>
            <a:p>
              <a:pPr>
                <a:defRPr/>
              </a:pPr>
              <a:endParaRPr lang="sr-Latn-CS"/>
            </a:p>
          </p:txBody>
        </p:sp>
        <p:sp>
          <p:nvSpPr>
            <p:cNvPr id="81" name="Text Box 19"/>
            <p:cNvSpPr txBox="1">
              <a:spLocks noChangeArrowheads="1"/>
            </p:cNvSpPr>
            <p:nvPr/>
          </p:nvSpPr>
          <p:spPr bwMode="auto">
            <a:xfrm>
              <a:off x="1295400" y="5275262"/>
              <a:ext cx="1219200" cy="371475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sr-Latn-CS" dirty="0"/>
                <a:t>L</a:t>
              </a:r>
            </a:p>
          </p:txBody>
        </p:sp>
      </p:grpSp>
      <p:grpSp>
        <p:nvGrpSpPr>
          <p:cNvPr id="18443" name="Group 102"/>
          <p:cNvGrpSpPr>
            <a:grpSpLocks/>
          </p:cNvGrpSpPr>
          <p:nvPr/>
        </p:nvGrpSpPr>
        <p:grpSpPr bwMode="auto">
          <a:xfrm>
            <a:off x="2819400" y="4495800"/>
            <a:ext cx="1219200" cy="2133600"/>
            <a:chOff x="2819400" y="4495800"/>
            <a:chExt cx="1219200" cy="2133601"/>
          </a:xfrm>
        </p:grpSpPr>
        <p:grpSp>
          <p:nvGrpSpPr>
            <p:cNvPr id="18491" name="Group 68"/>
            <p:cNvGrpSpPr>
              <a:grpSpLocks/>
            </p:cNvGrpSpPr>
            <p:nvPr/>
          </p:nvGrpSpPr>
          <p:grpSpPr bwMode="auto">
            <a:xfrm>
              <a:off x="2819400" y="4495800"/>
              <a:ext cx="1219200" cy="2133601"/>
              <a:chOff x="1295400" y="4503736"/>
              <a:chExt cx="1219200" cy="2133601"/>
            </a:xfrm>
          </p:grpSpPr>
          <p:sp>
            <p:nvSpPr>
              <p:cNvPr id="70" name="AutoShape 11"/>
              <p:cNvSpPr>
                <a:spLocks noChangeArrowheads="1"/>
              </p:cNvSpPr>
              <p:nvPr/>
            </p:nvSpPr>
            <p:spPr bwMode="auto">
              <a:xfrm>
                <a:off x="1295400" y="6400800"/>
                <a:ext cx="1219200" cy="236537"/>
              </a:xfrm>
              <a:prstGeom prst="flowChartDocumen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sr-Latn-CS"/>
              </a:p>
            </p:txBody>
          </p:sp>
          <p:sp>
            <p:nvSpPr>
              <p:cNvPr id="71" name="Text Box 13"/>
              <p:cNvSpPr txBox="1">
                <a:spLocks noChangeArrowheads="1"/>
              </p:cNvSpPr>
              <p:nvPr/>
            </p:nvSpPr>
            <p:spPr bwMode="auto">
              <a:xfrm>
                <a:off x="1295400" y="4894262"/>
                <a:ext cx="1219200" cy="37147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endParaRPr lang="sr-Latn-CS"/>
              </a:p>
            </p:txBody>
          </p:sp>
          <p:sp>
            <p:nvSpPr>
              <p:cNvPr id="72" name="Text Box 16"/>
              <p:cNvSpPr txBox="1">
                <a:spLocks noChangeArrowheads="1"/>
              </p:cNvSpPr>
              <p:nvPr/>
            </p:nvSpPr>
            <p:spPr bwMode="auto">
              <a:xfrm>
                <a:off x="1295400" y="6037262"/>
                <a:ext cx="1219200" cy="37147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endParaRPr lang="sr-Latn-CS"/>
              </a:p>
            </p:txBody>
          </p:sp>
          <p:sp>
            <p:nvSpPr>
              <p:cNvPr id="73" name="Text Box 17"/>
              <p:cNvSpPr txBox="1">
                <a:spLocks noChangeArrowheads="1"/>
              </p:cNvSpPr>
              <p:nvPr/>
            </p:nvSpPr>
            <p:spPr bwMode="auto">
              <a:xfrm>
                <a:off x="1295400" y="5646736"/>
                <a:ext cx="1219200" cy="37147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sr-Latn-CS" dirty="0"/>
                  <a:t>B</a:t>
                </a:r>
              </a:p>
            </p:txBody>
          </p:sp>
          <p:sp>
            <p:nvSpPr>
              <p:cNvPr id="75" name="AutoShape 12"/>
              <p:cNvSpPr>
                <a:spLocks noChangeArrowheads="1"/>
              </p:cNvSpPr>
              <p:nvPr/>
            </p:nvSpPr>
            <p:spPr bwMode="auto">
              <a:xfrm rot="10800000">
                <a:off x="1295400" y="4503736"/>
                <a:ext cx="1219200" cy="1897063"/>
              </a:xfrm>
              <a:prstGeom prst="flowChartDocumen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sr-Latn-CS"/>
              </a:p>
            </p:txBody>
          </p:sp>
          <p:sp>
            <p:nvSpPr>
              <p:cNvPr id="104" name="Text Box 17"/>
              <p:cNvSpPr txBox="1">
                <a:spLocks noChangeArrowheads="1"/>
              </p:cNvSpPr>
              <p:nvPr/>
            </p:nvSpPr>
            <p:spPr bwMode="auto">
              <a:xfrm>
                <a:off x="1295400" y="5265736"/>
                <a:ext cx="1219200" cy="371475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sr-Latn-CS" dirty="0"/>
                  <a:t>C</a:t>
                </a:r>
              </a:p>
            </p:txBody>
          </p:sp>
        </p:grpSp>
        <p:sp>
          <p:nvSpPr>
            <p:cNvPr id="102" name="Text Box 13"/>
            <p:cNvSpPr txBox="1">
              <a:spLocks noChangeArrowheads="1"/>
            </p:cNvSpPr>
            <p:nvPr/>
          </p:nvSpPr>
          <p:spPr bwMode="auto">
            <a:xfrm>
              <a:off x="2819400" y="5257800"/>
              <a:ext cx="1219200" cy="371475"/>
            </a:xfrm>
            <a:prstGeom prst="rect">
              <a:avLst/>
            </a:prstGeom>
            <a:noFill/>
            <a:ln w="31750" cmpd="sng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</p:grpSp>
      <p:grpSp>
        <p:nvGrpSpPr>
          <p:cNvPr id="18444" name="Group 104"/>
          <p:cNvGrpSpPr>
            <a:grpSpLocks/>
          </p:cNvGrpSpPr>
          <p:nvPr/>
        </p:nvGrpSpPr>
        <p:grpSpPr bwMode="auto">
          <a:xfrm>
            <a:off x="5715000" y="4495800"/>
            <a:ext cx="1219200" cy="2133600"/>
            <a:chOff x="1295400" y="4503736"/>
            <a:chExt cx="1219200" cy="2133601"/>
          </a:xfrm>
        </p:grpSpPr>
        <p:sp>
          <p:nvSpPr>
            <p:cNvPr id="106" name="Text Box 16"/>
            <p:cNvSpPr txBox="1">
              <a:spLocks noChangeArrowheads="1"/>
            </p:cNvSpPr>
            <p:nvPr/>
          </p:nvSpPr>
          <p:spPr bwMode="auto">
            <a:xfrm>
              <a:off x="1295400" y="4884736"/>
              <a:ext cx="1219200" cy="371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  <p:sp>
          <p:nvSpPr>
            <p:cNvPr id="107" name="AutoShape 11"/>
            <p:cNvSpPr>
              <a:spLocks noChangeArrowheads="1"/>
            </p:cNvSpPr>
            <p:nvPr/>
          </p:nvSpPr>
          <p:spPr bwMode="auto">
            <a:xfrm>
              <a:off x="1295400" y="6400800"/>
              <a:ext cx="1219200" cy="236537"/>
            </a:xfrm>
            <a:prstGeom prst="flowChartDocumen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wrap="none" anchor="ctr"/>
            <a:lstStyle/>
            <a:p>
              <a:pPr>
                <a:defRPr/>
              </a:pPr>
              <a:endParaRPr lang="sr-Latn-CS"/>
            </a:p>
          </p:txBody>
        </p:sp>
        <p:sp>
          <p:nvSpPr>
            <p:cNvPr id="108" name="Text Box 17"/>
            <p:cNvSpPr txBox="1">
              <a:spLocks noChangeArrowheads="1"/>
            </p:cNvSpPr>
            <p:nvPr/>
          </p:nvSpPr>
          <p:spPr bwMode="auto">
            <a:xfrm>
              <a:off x="1295400" y="5656262"/>
              <a:ext cx="1219200" cy="371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  <p:sp>
          <p:nvSpPr>
            <p:cNvPr id="109" name="Text Box 19"/>
            <p:cNvSpPr txBox="1">
              <a:spLocks noChangeArrowheads="1"/>
            </p:cNvSpPr>
            <p:nvPr/>
          </p:nvSpPr>
          <p:spPr bwMode="auto">
            <a:xfrm>
              <a:off x="1295400" y="5275262"/>
              <a:ext cx="1219200" cy="371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  <p:sp>
          <p:nvSpPr>
            <p:cNvPr id="110" name="AutoShape 12"/>
            <p:cNvSpPr>
              <a:spLocks noChangeArrowheads="1"/>
            </p:cNvSpPr>
            <p:nvPr/>
          </p:nvSpPr>
          <p:spPr bwMode="auto">
            <a:xfrm rot="10800000">
              <a:off x="1295400" y="4503736"/>
              <a:ext cx="1219200" cy="1897063"/>
            </a:xfrm>
            <a:prstGeom prst="flowChartDocumen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 wrap="none" anchor="ctr"/>
            <a:lstStyle/>
            <a:p>
              <a:pPr>
                <a:defRPr/>
              </a:pPr>
              <a:endParaRPr lang="sr-Latn-CS"/>
            </a:p>
          </p:txBody>
        </p:sp>
        <p:sp>
          <p:nvSpPr>
            <p:cNvPr id="111" name="Text Box 13"/>
            <p:cNvSpPr txBox="1">
              <a:spLocks noChangeArrowheads="1"/>
            </p:cNvSpPr>
            <p:nvPr/>
          </p:nvSpPr>
          <p:spPr bwMode="auto">
            <a:xfrm>
              <a:off x="1295400" y="6027736"/>
              <a:ext cx="1219200" cy="371475"/>
            </a:xfrm>
            <a:prstGeom prst="rect">
              <a:avLst/>
            </a:prstGeom>
            <a:solidFill>
              <a:schemeClr val="bg1"/>
            </a:solidFill>
            <a:ln w="31750" cmpd="sng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</p:grpSp>
      <p:grpSp>
        <p:nvGrpSpPr>
          <p:cNvPr id="18445" name="Group 111"/>
          <p:cNvGrpSpPr>
            <a:grpSpLocks/>
          </p:cNvGrpSpPr>
          <p:nvPr/>
        </p:nvGrpSpPr>
        <p:grpSpPr bwMode="auto">
          <a:xfrm>
            <a:off x="7162800" y="4495800"/>
            <a:ext cx="1219200" cy="2133600"/>
            <a:chOff x="2819400" y="4495800"/>
            <a:chExt cx="1219200" cy="2133601"/>
          </a:xfrm>
        </p:grpSpPr>
        <p:grpSp>
          <p:nvGrpSpPr>
            <p:cNvPr id="18451" name="Group 68"/>
            <p:cNvGrpSpPr>
              <a:grpSpLocks/>
            </p:cNvGrpSpPr>
            <p:nvPr/>
          </p:nvGrpSpPr>
          <p:grpSpPr bwMode="auto">
            <a:xfrm>
              <a:off x="2819400" y="4495800"/>
              <a:ext cx="1219200" cy="2133601"/>
              <a:chOff x="1295400" y="4503736"/>
              <a:chExt cx="1219200" cy="2133601"/>
            </a:xfrm>
          </p:grpSpPr>
          <p:sp>
            <p:nvSpPr>
              <p:cNvPr id="115" name="AutoShape 11"/>
              <p:cNvSpPr>
                <a:spLocks noChangeArrowheads="1"/>
              </p:cNvSpPr>
              <p:nvPr/>
            </p:nvSpPr>
            <p:spPr bwMode="auto">
              <a:xfrm>
                <a:off x="1295400" y="6400800"/>
                <a:ext cx="1219200" cy="236537"/>
              </a:xfrm>
              <a:prstGeom prst="flowChartDocumen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sr-Latn-CS"/>
              </a:p>
            </p:txBody>
          </p:sp>
          <p:sp>
            <p:nvSpPr>
              <p:cNvPr id="116" name="Text Box 13"/>
              <p:cNvSpPr txBox="1">
                <a:spLocks noChangeArrowheads="1"/>
              </p:cNvSpPr>
              <p:nvPr/>
            </p:nvSpPr>
            <p:spPr bwMode="auto">
              <a:xfrm>
                <a:off x="1295400" y="4894262"/>
                <a:ext cx="1219200" cy="37147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endParaRPr lang="sr-Latn-CS"/>
              </a:p>
            </p:txBody>
          </p:sp>
          <p:sp>
            <p:nvSpPr>
              <p:cNvPr id="117" name="Text Box 16"/>
              <p:cNvSpPr txBox="1">
                <a:spLocks noChangeArrowheads="1"/>
              </p:cNvSpPr>
              <p:nvPr/>
            </p:nvSpPr>
            <p:spPr bwMode="auto">
              <a:xfrm>
                <a:off x="1295400" y="6037262"/>
                <a:ext cx="1219200" cy="37147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endParaRPr lang="sr-Latn-CS"/>
              </a:p>
            </p:txBody>
          </p:sp>
          <p:sp>
            <p:nvSpPr>
              <p:cNvPr id="118" name="Text Box 17"/>
              <p:cNvSpPr txBox="1">
                <a:spLocks noChangeArrowheads="1"/>
              </p:cNvSpPr>
              <p:nvPr/>
            </p:nvSpPr>
            <p:spPr bwMode="auto">
              <a:xfrm>
                <a:off x="1295400" y="5646736"/>
                <a:ext cx="1219200" cy="37147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sr-Latn-CS" dirty="0"/>
                  <a:t>D</a:t>
                </a:r>
              </a:p>
            </p:txBody>
          </p:sp>
          <p:sp>
            <p:nvSpPr>
              <p:cNvPr id="119" name="AutoShape 12"/>
              <p:cNvSpPr>
                <a:spLocks noChangeArrowheads="1"/>
              </p:cNvSpPr>
              <p:nvPr/>
            </p:nvSpPr>
            <p:spPr bwMode="auto">
              <a:xfrm rot="10800000">
                <a:off x="1295400" y="4503736"/>
                <a:ext cx="1219200" cy="1897063"/>
              </a:xfrm>
              <a:prstGeom prst="flowChartDocumen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sr-Latn-CS"/>
              </a:p>
            </p:txBody>
          </p:sp>
          <p:sp>
            <p:nvSpPr>
              <p:cNvPr id="120" name="Text Box 17"/>
              <p:cNvSpPr txBox="1">
                <a:spLocks noChangeArrowheads="1"/>
              </p:cNvSpPr>
              <p:nvPr/>
            </p:nvSpPr>
            <p:spPr bwMode="auto">
              <a:xfrm>
                <a:off x="1295400" y="5265736"/>
                <a:ext cx="1219200" cy="371475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bg1"/>
                </a:contourClr>
              </a:sp3d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sr-Latn-CS" dirty="0"/>
                  <a:t>E</a:t>
                </a:r>
              </a:p>
            </p:txBody>
          </p:sp>
        </p:grpSp>
        <p:sp>
          <p:nvSpPr>
            <p:cNvPr id="114" name="Text Box 13"/>
            <p:cNvSpPr txBox="1">
              <a:spLocks noChangeArrowheads="1"/>
            </p:cNvSpPr>
            <p:nvPr/>
          </p:nvSpPr>
          <p:spPr bwMode="auto">
            <a:xfrm>
              <a:off x="2819400" y="5257800"/>
              <a:ext cx="1219200" cy="371475"/>
            </a:xfrm>
            <a:prstGeom prst="rect">
              <a:avLst/>
            </a:prstGeom>
            <a:noFill/>
            <a:ln w="31750" cmpd="sng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sr-Latn-CS"/>
            </a:p>
          </p:txBody>
        </p:sp>
      </p:grpSp>
      <p:sp>
        <p:nvSpPr>
          <p:cNvPr id="18446" name="Rectangle 96"/>
          <p:cNvSpPr>
            <a:spLocks noChangeArrowheads="1"/>
          </p:cNvSpPr>
          <p:nvPr/>
        </p:nvSpPr>
        <p:spPr bwMode="auto">
          <a:xfrm>
            <a:off x="1752600" y="4267200"/>
            <a:ext cx="53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/>
              <a:t>(a)</a:t>
            </a:r>
          </a:p>
        </p:txBody>
      </p:sp>
      <p:sp>
        <p:nvSpPr>
          <p:cNvPr id="18447" name="Rectangle 97"/>
          <p:cNvSpPr>
            <a:spLocks noChangeArrowheads="1"/>
          </p:cNvSpPr>
          <p:nvPr/>
        </p:nvSpPr>
        <p:spPr bwMode="auto">
          <a:xfrm>
            <a:off x="3200400" y="426720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/>
              <a:t>(b)</a:t>
            </a:r>
          </a:p>
        </p:txBody>
      </p:sp>
      <p:sp>
        <p:nvSpPr>
          <p:cNvPr id="18448" name="Rectangle 98"/>
          <p:cNvSpPr>
            <a:spLocks noChangeArrowheads="1"/>
          </p:cNvSpPr>
          <p:nvPr/>
        </p:nvSpPr>
        <p:spPr bwMode="auto">
          <a:xfrm>
            <a:off x="4648200" y="4267200"/>
            <a:ext cx="53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/>
              <a:t>(c)</a:t>
            </a:r>
          </a:p>
        </p:txBody>
      </p:sp>
      <p:sp>
        <p:nvSpPr>
          <p:cNvPr id="18449" name="Rectangle 99"/>
          <p:cNvSpPr>
            <a:spLocks noChangeArrowheads="1"/>
          </p:cNvSpPr>
          <p:nvPr/>
        </p:nvSpPr>
        <p:spPr bwMode="auto">
          <a:xfrm>
            <a:off x="6096000" y="426720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/>
              <a:t>(d)</a:t>
            </a:r>
          </a:p>
        </p:txBody>
      </p:sp>
      <p:sp>
        <p:nvSpPr>
          <p:cNvPr id="18450" name="Rectangle 100"/>
          <p:cNvSpPr>
            <a:spLocks noChangeArrowheads="1"/>
          </p:cNvSpPr>
          <p:nvPr/>
        </p:nvSpPr>
        <p:spPr bwMode="auto">
          <a:xfrm>
            <a:off x="7543800" y="4267200"/>
            <a:ext cx="53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/>
              <a:t>(e)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Instrukcije zamjene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Zamjena podatka na vrh stoga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LD (SP),HL        LD (SP),IX          LD (SP),IY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Zamjena akumulatora i statusnog registra osnovnog skupa registara s pomoćnim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LD AF,AF’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Zamjena osnovnog i pomoćnog skupa registara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EXX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4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4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4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4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457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400" smtClean="0"/>
              <a:t>Instrukcije prijenosa bloka podataka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106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600" smtClean="0"/>
              <a:t>Instrukcije za prijenos podataka sa memorijske lokacije adresirane HL registarskim parom na memorijsku lokaciju adresiranu sa DE registarskim parom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200" smtClean="0"/>
              <a:t>LDD (Load and Decrement)  prenese podatak, dekrementira HL i DE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200" smtClean="0"/>
              <a:t>LDI (Load and Increment)  prenese podatak, inkrementira HL i DE</a:t>
            </a:r>
          </a:p>
          <a:p>
            <a:pPr eaLnBrk="1" hangingPunct="1">
              <a:lnSpc>
                <a:spcPct val="90000"/>
              </a:lnSpc>
            </a:pPr>
            <a:r>
              <a:rPr lang="hr-HR" sz="2600" smtClean="0"/>
              <a:t>Registarski par BC sadrži količinu podataka koju treba prenijeti i uvijek je dekrementiran ovim instrukcijama</a:t>
            </a:r>
          </a:p>
          <a:p>
            <a:pPr eaLnBrk="1" hangingPunct="1">
              <a:lnSpc>
                <a:spcPct val="90000"/>
              </a:lnSpc>
            </a:pPr>
            <a:r>
              <a:rPr lang="hr-HR" sz="2600" smtClean="0"/>
              <a:t>Prijenos se može ponavljati dok BC ne dostigne nula instrukcijama LDDR i LDIR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200" smtClean="0"/>
              <a:t>LDDR (Load Decrement and Repeat)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200" smtClean="0"/>
              <a:t>LDIR (Load Increment and Repeat)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457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400" smtClean="0"/>
              <a:t>Instrukcije za prijenos U/I podataka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686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600" smtClean="0"/>
              <a:t>Prijenos podataka između Z80 i vanjskih uređaja</a:t>
            </a:r>
          </a:p>
          <a:p>
            <a:pPr eaLnBrk="1" hangingPunct="1">
              <a:lnSpc>
                <a:spcPct val="90000"/>
              </a:lnSpc>
            </a:pPr>
            <a:r>
              <a:rPr lang="hr-HR" sz="2600" smtClean="0"/>
              <a:t>Broj porta fiksan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200" smtClean="0"/>
              <a:t>IN A,d8        OUT d8,A</a:t>
            </a:r>
          </a:p>
          <a:p>
            <a:pPr lvl="2" eaLnBrk="1" hangingPunct="1">
              <a:lnSpc>
                <a:spcPct val="90000"/>
              </a:lnSpc>
            </a:pPr>
            <a:r>
              <a:rPr lang="hr-HR" i="1" smtClean="0"/>
              <a:t>d8 = 8-bitna adresa porta</a:t>
            </a:r>
            <a:endParaRPr lang="hr-HR" sz="2100" smtClean="0"/>
          </a:p>
          <a:p>
            <a:pPr eaLnBrk="1" hangingPunct="1">
              <a:lnSpc>
                <a:spcPct val="90000"/>
              </a:lnSpc>
            </a:pPr>
            <a:r>
              <a:rPr lang="hr-HR" sz="2600" smtClean="0"/>
              <a:t>Broj porta varijabilan (nalazi se u C)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200" smtClean="0"/>
              <a:t>IN REG,(C)        OUT (C),REG</a:t>
            </a:r>
          </a:p>
          <a:p>
            <a:pPr lvl="2" eaLnBrk="1" hangingPunct="1">
              <a:lnSpc>
                <a:spcPct val="90000"/>
              </a:lnSpc>
            </a:pPr>
            <a:r>
              <a:rPr lang="hr-HR" sz="1900" i="1" smtClean="0"/>
              <a:t>REG = B, C, D, E, H, L, A</a:t>
            </a:r>
          </a:p>
          <a:p>
            <a:pPr eaLnBrk="1" hangingPunct="1">
              <a:lnSpc>
                <a:spcPct val="90000"/>
              </a:lnSpc>
            </a:pPr>
            <a:r>
              <a:rPr lang="hr-HR" sz="2600" smtClean="0"/>
              <a:t>Blokovski prijenos podataka sa(na) memorijske lokacije adresirane HL registarskim parom na(sa) port adresiran C registrom. Moguće je ponavljanje pri čemu je brojač registar B.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200" smtClean="0"/>
              <a:t>INI             IND             INIR             INDR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200" smtClean="0"/>
              <a:t>OUTI          OUTD          OUTIR          OUTDR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6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6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6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6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6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6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Pitanja za vježbu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600" smtClean="0"/>
              <a:t>Kojih pet načina adresiranja postoje kod Z80 mikroprocesora?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Neposredno, direktno, indirektno, registarsko, indeksirano.</a:t>
            </a:r>
          </a:p>
          <a:p>
            <a:pPr eaLnBrk="1" hangingPunct="1">
              <a:lnSpc>
                <a:spcPct val="80000"/>
              </a:lnSpc>
            </a:pPr>
            <a:r>
              <a:rPr lang="hr-HR" sz="2600" smtClean="0"/>
              <a:t>Zašto je rijetkost u programu pronaći instrukciju LD B,B?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Jer je besmislena, učitava sadržaj reg. B u reg. B.</a:t>
            </a:r>
          </a:p>
          <a:p>
            <a:pPr eaLnBrk="1" hangingPunct="1">
              <a:lnSpc>
                <a:spcPct val="80000"/>
              </a:lnSpc>
            </a:pPr>
            <a:r>
              <a:rPr lang="hr-HR" sz="2600" smtClean="0"/>
              <a:t>Ako je IX=1200h i izvrši se instrukcija             LD A,(IX+12h), koja memorijska lokacija je učitana u akumulator?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1212h.</a:t>
            </a:r>
          </a:p>
          <a:p>
            <a:pPr eaLnBrk="1" hangingPunct="1">
              <a:lnSpc>
                <a:spcPct val="80000"/>
              </a:lnSpc>
            </a:pPr>
            <a:r>
              <a:rPr lang="hr-HR" sz="2600" smtClean="0"/>
              <a:t>Koliko bita na stog stavlja instrukcija PUSH?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16.</a:t>
            </a:r>
          </a:p>
          <a:p>
            <a:pPr eaLnBrk="1" hangingPunct="1">
              <a:lnSpc>
                <a:spcPct val="80000"/>
              </a:lnSpc>
            </a:pPr>
            <a:r>
              <a:rPr lang="hr-HR" sz="2600" smtClean="0"/>
              <a:t>Ako nakon PUSH BC instrukcije slijedi instrukcija POP AF što sadrži statusni registar?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Sadržaj registra 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7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7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7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7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7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7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7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7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Zadatak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1295400"/>
          </a:xfrm>
        </p:spPr>
        <p:txBody>
          <a:bodyPr/>
          <a:lstStyle/>
          <a:p>
            <a:pPr marL="571500" indent="-571500" eaLnBrk="1" hangingPunct="1"/>
            <a:r>
              <a:rPr lang="hr-HR" sz="2600" smtClean="0"/>
              <a:t>Napisati program koji kopira 300 podataka iz memorije s početkom na 2000H na adresu 4000H. Koristiti instrukciju LDIR.</a:t>
            </a:r>
          </a:p>
        </p:txBody>
      </p:sp>
      <p:sp>
        <p:nvSpPr>
          <p:cNvPr id="278532" name="Rectangle 4"/>
          <p:cNvSpPr>
            <a:spLocks noChangeArrowheads="1"/>
          </p:cNvSpPr>
          <p:nvPr/>
        </p:nvSpPr>
        <p:spPr bwMode="auto">
          <a:xfrm>
            <a:off x="2438400" y="2895600"/>
            <a:ext cx="4038600" cy="230187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400">
                <a:latin typeface="Times New Roman" pitchFamily="18" charset="0"/>
              </a:rPr>
              <a:t>	</a:t>
            </a:r>
            <a:r>
              <a:rPr lang="hr-HR" sz="2400"/>
              <a:t>ORG 	0000H</a:t>
            </a:r>
            <a:br>
              <a:rPr lang="hr-HR" sz="2400"/>
            </a:br>
            <a:r>
              <a:rPr lang="hr-HR" sz="2400"/>
              <a:t>	LD 	BC, 300	LD	HL, 2000H</a:t>
            </a:r>
            <a:br>
              <a:rPr lang="hr-HR" sz="2400"/>
            </a:br>
            <a:r>
              <a:rPr lang="hr-HR" sz="2400"/>
              <a:t>	LD	DE, 4000H</a:t>
            </a:r>
            <a:br>
              <a:rPr lang="hr-HR" sz="2400"/>
            </a:br>
            <a:r>
              <a:rPr lang="hr-HR" sz="2400"/>
              <a:t>	LDIR</a:t>
            </a:r>
            <a:br>
              <a:rPr lang="hr-HR" sz="2400"/>
            </a:br>
            <a:r>
              <a:rPr lang="hr-HR" sz="2400"/>
              <a:t>	END</a:t>
            </a:r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1" grpId="0" build="p"/>
      <p:bldP spid="278532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3600" b="1" dirty="0" smtClean="0"/>
              <a:t>Aritmetičke i logičke instrukcije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305800" cy="457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400" dirty="0" smtClean="0"/>
              <a:t>Aritmetičke i logičke funkcije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51054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Funkcije zbrajanja i oduzimanja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Zbrajanje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Zbrajanje sa prijenosom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Oduzimanje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Oduzimanje sa prijenosom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Logičke funkcije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Komplement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Logički I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Logički ILI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Logički isključivo ILI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Instrukcije postavljanja, brisanja i ispitivanja bita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Instrukcije posmaka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Instrukcije rotacije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9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9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9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9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9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9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9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9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98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98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98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98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Research\IZRADA U TIJEKU\Zbirka\Z80arch.e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144000" cy="560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Zbrajanje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smtClean="0"/>
              <a:t>8-bitno zbrajanje dodaje operand sadržaju akumulatora, zastavice se mijenjaju u skladu sa rezultatom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ADD A,d8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ADD A,REG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ADD A,(HL)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ADD A,(II+dd)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i="1" smtClean="0"/>
              <a:t>d8 = 8-bitni podatak; </a:t>
            </a:r>
            <a:r>
              <a:rPr lang="hr-HR" i="1" smtClean="0"/>
              <a:t>REG = B, C, D, E, H, L, A</a:t>
            </a:r>
            <a:r>
              <a:rPr lang="hr-HR" sz="2100" i="1" smtClean="0"/>
              <a:t>; II = IX, IY; dd = 8-bitni broj s predznakom</a:t>
            </a:r>
            <a:endParaRPr lang="hr-HR" sz="210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smtClean="0"/>
              <a:t>Za razliku od 8-bitnih instrukcija utječu samo na stanje C zastavice.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ADD HL,RR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ADD II,RR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ADC HL,RR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1900" i="1" smtClean="0"/>
              <a:t>RR = BC, DE, HL, SP; </a:t>
            </a:r>
            <a:r>
              <a:rPr lang="hr-HR" sz="2100" i="1" smtClean="0"/>
              <a:t>II = IX, IY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0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0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0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0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0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0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0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0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0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0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0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0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0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0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08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08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Zbrajanje sa prijenosom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Radi ostvarenja prijenosa pri zbrajanju više-bajtnih brojeva koristi se zbrajanje sa prijenosom.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Dodaje se operand i zastavica C (carry) sadržaju akumulatora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ADC A,d8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i="1" smtClean="0"/>
              <a:t>d8 = 8-bitni podatak</a:t>
            </a:r>
            <a:endParaRPr lang="hr-HR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ADC A,REG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i="1" smtClean="0"/>
              <a:t>REG = B, C, D, E, H, L, A</a:t>
            </a:r>
            <a:endParaRPr lang="hr-HR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ADC A,(HL)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ADC A,(II+dd)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i="1" smtClean="0"/>
              <a:t>II = IX, IY; dd = 8-bitni broj s predznakom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1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1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1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1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1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1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1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1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Oduzimanje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Oduzimaju operand od sadržaja akumulatora, zastavice se mijenjaju u skladu sa rezultatom</a:t>
            </a:r>
          </a:p>
          <a:p>
            <a:pPr lvl="1" eaLnBrk="1" hangingPunct="1"/>
            <a:r>
              <a:rPr lang="hr-HR" dirty="0" smtClean="0"/>
              <a:t>SUB </a:t>
            </a:r>
            <a:r>
              <a:rPr lang="hr-HR" dirty="0" smtClean="0"/>
              <a:t>d8</a:t>
            </a:r>
            <a:endParaRPr lang="hr-HR" dirty="0" smtClean="0"/>
          </a:p>
          <a:p>
            <a:pPr lvl="1" eaLnBrk="1" hangingPunct="1"/>
            <a:r>
              <a:rPr lang="hr-HR" dirty="0" smtClean="0"/>
              <a:t>SUB </a:t>
            </a:r>
            <a:r>
              <a:rPr lang="hr-HR" dirty="0" smtClean="0"/>
              <a:t>REG</a:t>
            </a:r>
            <a:endParaRPr lang="hr-HR" dirty="0" smtClean="0"/>
          </a:p>
          <a:p>
            <a:pPr lvl="1" eaLnBrk="1" hangingPunct="1"/>
            <a:r>
              <a:rPr lang="hr-HR" dirty="0" smtClean="0"/>
              <a:t>SUB </a:t>
            </a:r>
            <a:r>
              <a:rPr lang="hr-HR" dirty="0" smtClean="0"/>
              <a:t>(</a:t>
            </a:r>
            <a:r>
              <a:rPr lang="hr-HR" dirty="0" smtClean="0"/>
              <a:t>HL)</a:t>
            </a:r>
          </a:p>
          <a:p>
            <a:pPr lvl="1" eaLnBrk="1" hangingPunct="1"/>
            <a:r>
              <a:rPr lang="hr-HR" dirty="0" smtClean="0"/>
              <a:t>SUB </a:t>
            </a:r>
            <a:r>
              <a:rPr lang="hr-HR" dirty="0" smtClean="0"/>
              <a:t>(</a:t>
            </a:r>
            <a:r>
              <a:rPr lang="hr-HR" dirty="0" smtClean="0"/>
              <a:t>II+dd)</a:t>
            </a:r>
          </a:p>
          <a:p>
            <a:pPr lvl="2" eaLnBrk="1" hangingPunct="1"/>
            <a:r>
              <a:rPr lang="hr-HR" i="1" dirty="0" smtClean="0"/>
              <a:t>d8 = 8-bitni podatak; </a:t>
            </a:r>
            <a:r>
              <a:rPr lang="hr-HR" sz="2600" i="1" dirty="0" smtClean="0"/>
              <a:t>REG = B, C, D, E, H, L, A;</a:t>
            </a:r>
            <a:r>
              <a:rPr lang="hr-HR" i="1" dirty="0" smtClean="0"/>
              <a:t> II = IX, IY; dd = 8-bitni broj s predznakom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2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2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2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2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Oduzimanje sa prijenosom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Radi ostvarenja prijenosa pri oduzimanju više-bajtnih brojeva koristi se oduzimanje sa prijenosom.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Od sadržaja akumulatora oduzima se operand i zastavica C (carry).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SBC </a:t>
            </a:r>
            <a:r>
              <a:rPr lang="hr-HR" dirty="0" smtClean="0"/>
              <a:t>d8</a:t>
            </a:r>
            <a:endParaRPr lang="hr-HR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SBC </a:t>
            </a:r>
            <a:r>
              <a:rPr lang="hr-HR" dirty="0" smtClean="0"/>
              <a:t>REG</a:t>
            </a:r>
            <a:endParaRPr lang="hr-HR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SBC </a:t>
            </a:r>
            <a:r>
              <a:rPr lang="hr-HR" dirty="0" smtClean="0"/>
              <a:t>(</a:t>
            </a:r>
            <a:r>
              <a:rPr lang="hr-HR" dirty="0" smtClean="0"/>
              <a:t>HL)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SBC </a:t>
            </a:r>
            <a:r>
              <a:rPr lang="hr-HR" dirty="0" smtClean="0"/>
              <a:t>(</a:t>
            </a:r>
            <a:r>
              <a:rPr lang="hr-HR" dirty="0" smtClean="0"/>
              <a:t>II+dd)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SBC </a:t>
            </a:r>
            <a:r>
              <a:rPr lang="hr-HR" dirty="0" smtClean="0"/>
              <a:t>RR</a:t>
            </a:r>
            <a:endParaRPr lang="hr-HR" dirty="0" smtClean="0"/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i="1" dirty="0" smtClean="0"/>
              <a:t>d8 = 8-bitni podatak; </a:t>
            </a:r>
            <a:r>
              <a:rPr lang="hr-HR" sz="2600" i="1" dirty="0" smtClean="0"/>
              <a:t>REG = B, C, D, E, H, L, A; </a:t>
            </a:r>
            <a:r>
              <a:rPr lang="hr-HR" i="1" dirty="0" smtClean="0"/>
              <a:t>II = IX, IY; dd = 8-bitni broj s predznakom; </a:t>
            </a:r>
            <a:r>
              <a:rPr lang="hr-HR" sz="2600" i="1" dirty="0" smtClean="0"/>
              <a:t>RR = BC, DE, HL, SP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Inkrementiranje i dekrementiranje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Zbrajanje sa 1 (INC) i oduzimanje za 1 (DEC)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8-bitno utječe na sve zastavice osim C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INC REG			DEC REG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INC (HL)			DEC (HL)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INC (II+dd)		</a:t>
            </a:r>
            <a:r>
              <a:rPr lang="hr-HR" dirty="0" smtClean="0"/>
              <a:t>	DEC </a:t>
            </a:r>
            <a:r>
              <a:rPr lang="hr-HR" dirty="0" smtClean="0"/>
              <a:t>(II+dd)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i="1" dirty="0" smtClean="0"/>
              <a:t>REG = B, C, D, E, H, L, A; </a:t>
            </a:r>
            <a:r>
              <a:rPr lang="hr-HR" i="1" dirty="0" smtClean="0"/>
              <a:t>II = IX, IY; dd = 8-bitni broj s predznakom</a:t>
            </a:r>
            <a:endParaRPr lang="hr-H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16-bitno ne utječe na stanja zastavica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INC RR			DEC RR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INC II			DEC II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i="1" dirty="0" smtClean="0"/>
              <a:t>RR = BC, DE, HL, SP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4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4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4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4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4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4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4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4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4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4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4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4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49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49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Naredbe uspoređivanja</a:t>
            </a:r>
            <a:endParaRPr lang="hr-HR" sz="3400" dirty="0" smtClean="0"/>
          </a:p>
        </p:txBody>
      </p:sp>
      <p:sp>
        <p:nvSpPr>
          <p:cNvPr id="2570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hr-HR" sz="2400" dirty="0" smtClean="0"/>
              <a:t>Modificirane instrukcije oduzimanja – rezultat ne odlazi u akumulator, u skladu sa rezultatom mijenja se stanje zastavica.</a:t>
            </a:r>
          </a:p>
          <a:p>
            <a:pPr eaLnBrk="1" hangingPunct="1">
              <a:lnSpc>
                <a:spcPct val="80000"/>
              </a:lnSpc>
            </a:pPr>
            <a:r>
              <a:rPr lang="hr-HR" sz="2400" dirty="0" smtClean="0"/>
              <a:t>Ako je operand jednak sadržaju akumulatora zastavica Z je postavljena.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CP d8			</a:t>
            </a:r>
            <a:r>
              <a:rPr lang="hr-HR" sz="2000" dirty="0" smtClean="0"/>
              <a:t>A-d8</a:t>
            </a:r>
            <a:endParaRPr lang="hr-HR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CP REG			A-REG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CP (HL)			A-(HL)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CP (II+dd)			A-(II+dd)</a:t>
            </a:r>
          </a:p>
          <a:p>
            <a:pPr eaLnBrk="1" hangingPunct="1">
              <a:lnSpc>
                <a:spcPct val="80000"/>
              </a:lnSpc>
            </a:pPr>
            <a:r>
              <a:rPr lang="hr-HR" sz="2400" dirty="0" smtClean="0"/>
              <a:t>Blokovsko uspoređivanje podataka uspoređuje sadržaj memorijske lokacije adresirane HL registarskim parom sa sadržajem akumulatora. Moguće je ponavljanje pri čemu je brojač registarski par BC.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CPI		CPIR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000" dirty="0" smtClean="0"/>
              <a:t>CPD		CPDR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7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7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7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7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7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7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7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7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Logičke </a:t>
            </a:r>
            <a:r>
              <a:rPr lang="hr-HR" sz="3400" dirty="0" smtClean="0"/>
              <a:t>naredbe</a:t>
            </a:r>
            <a:endParaRPr lang="hr-HR" sz="3400" dirty="0" smtClean="0"/>
          </a:p>
        </p:txBody>
      </p:sp>
      <p:sp>
        <p:nvSpPr>
          <p:cNvPr id="25805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Komplement sadržaja akumulatora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CPL – unarni komplement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NEG – dualni komplement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Logički I – selektivno brisanje bitova akumulatora maskom (0=brisanje bita, 1=nepromijenjeno stanje bita)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AND d8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AND REG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AND (HL)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AND (II+dd)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500" i="1" smtClean="0"/>
              <a:t>d8 = 8-bitni podatak; </a:t>
            </a:r>
            <a:r>
              <a:rPr lang="hr-HR" sz="2800" i="1" smtClean="0"/>
              <a:t>REG = B, C, D, E, H, L, A</a:t>
            </a:r>
            <a:r>
              <a:rPr lang="hr-HR" sz="2500" i="1" smtClean="0"/>
              <a:t>; II = IX, IY; dd = 8-bitni broj s predznakom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8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8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8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8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8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8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8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8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8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8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Logičke </a:t>
            </a:r>
            <a:r>
              <a:rPr lang="hr-HR" sz="3400" dirty="0" smtClean="0"/>
              <a:t>naredbe</a:t>
            </a:r>
            <a:endParaRPr lang="hr-HR" sz="3400" dirty="0" smtClean="0"/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smtClean="0"/>
              <a:t>Logički ILI – selektivno postavljanje bitova akumulatora maskom (1=postavljanje bita, 0=nepromijenjeno stanje bita)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OR d8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OR REG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OR (HL)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OR (II+dd)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smtClean="0"/>
              <a:t>Logički isključivi ILI – selektivno invertiranje bitova akumulatora maskom (1=invertiranje bita, 0=nepromijenjeno stanje bita)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XOR d8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XOR REG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XOR (HL)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XOR (II+dd)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i="1" smtClean="0"/>
              <a:t>d8 = 8-bitni podatak; </a:t>
            </a:r>
            <a:r>
              <a:rPr lang="hr-HR" sz="2600" i="1" smtClean="0"/>
              <a:t>REG = B, C, D, E, H, L, A</a:t>
            </a:r>
            <a:r>
              <a:rPr lang="hr-HR" i="1" smtClean="0"/>
              <a:t>; II = IX, IY; dd = 8-bitni broj s predznakom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9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9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9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9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9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9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9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9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9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9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9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9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9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9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9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9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400" smtClean="0"/>
              <a:t>Postavljanje, brisanje i testiranje bita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Postavljanje bita na 0</a:t>
            </a:r>
            <a:endParaRPr lang="hr-HR" sz="2600" dirty="0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RES x,REG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RES x,(HL)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RES x,(II+dd)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Postavljanje bita na 1</a:t>
            </a:r>
            <a:endParaRPr lang="hr-HR" sz="2600" dirty="0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SET x,REG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SET x,(HL)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SET x,(II+dd)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dirty="0" smtClean="0"/>
              <a:t>Ispitivanje dali je bit jednak 0 provjerom zastavice </a:t>
            </a:r>
            <a:r>
              <a:rPr lang="hr-HR" sz="2600" i="1" dirty="0" smtClean="0"/>
              <a:t>Zero</a:t>
            </a:r>
            <a:r>
              <a:rPr lang="hr-HR" sz="2600" dirty="0" smtClean="0"/>
              <a:t>.</a:t>
            </a:r>
            <a:endParaRPr lang="hr-HR" sz="2600" dirty="0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BIT x,REG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BIT x,(HL)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dirty="0" smtClean="0"/>
              <a:t>BIT x,(II+dd)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i="1" dirty="0" smtClean="0"/>
              <a:t>x = broj bita od 0 do 7; </a:t>
            </a:r>
            <a:r>
              <a:rPr lang="hr-HR" sz="2600" i="1" dirty="0" smtClean="0"/>
              <a:t>REG = B, C, D, E, H, L, A</a:t>
            </a:r>
            <a:r>
              <a:rPr lang="hr-HR" i="1" dirty="0" smtClean="0"/>
              <a:t>; II = IX, IY; dd = 8-bitni broj s predznakom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0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0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0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0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0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0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0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0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0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0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Naredbe posmaka (</a:t>
            </a:r>
            <a:r>
              <a:rPr lang="hr-HR" sz="3400" i="1" dirty="0" smtClean="0"/>
              <a:t>shift</a:t>
            </a:r>
            <a:r>
              <a:rPr lang="hr-HR" sz="3400" dirty="0" smtClean="0"/>
              <a:t>)</a:t>
            </a:r>
            <a:endParaRPr lang="hr-HR" sz="3400" dirty="0" smtClean="0"/>
          </a:p>
        </p:txBody>
      </p:sp>
      <p:sp>
        <p:nvSpPr>
          <p:cNvPr id="261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600" dirty="0" smtClean="0"/>
              <a:t>Logički posmak u lijevo i </a:t>
            </a:r>
            <a:r>
              <a:rPr lang="hr-HR" sz="2600" dirty="0" smtClean="0"/>
              <a:t>desno</a:t>
            </a:r>
          </a:p>
          <a:p>
            <a:pPr eaLnBrk="1" hangingPunct="1">
              <a:lnSpc>
                <a:spcPct val="90000"/>
              </a:lnSpc>
            </a:pPr>
            <a:endParaRPr lang="hr-HR" sz="2600" dirty="0" smtClean="0"/>
          </a:p>
          <a:p>
            <a:pPr eaLnBrk="1" hangingPunct="1">
              <a:lnSpc>
                <a:spcPct val="90000"/>
              </a:lnSpc>
            </a:pPr>
            <a:endParaRPr lang="hr-HR" sz="2600" dirty="0" smtClean="0"/>
          </a:p>
          <a:p>
            <a:pPr eaLnBrk="1" hangingPunct="1">
              <a:lnSpc>
                <a:spcPct val="90000"/>
              </a:lnSpc>
            </a:pPr>
            <a:endParaRPr lang="hr-HR" sz="2600" dirty="0" smtClean="0"/>
          </a:p>
          <a:p>
            <a:pPr eaLnBrk="1" hangingPunct="1">
              <a:lnSpc>
                <a:spcPct val="90000"/>
              </a:lnSpc>
            </a:pPr>
            <a:endParaRPr lang="hr-HR" sz="2600" dirty="0" smtClean="0"/>
          </a:p>
          <a:p>
            <a:pPr eaLnBrk="1" hangingPunct="1">
              <a:lnSpc>
                <a:spcPct val="90000"/>
              </a:lnSpc>
            </a:pPr>
            <a:endParaRPr lang="hr-HR" sz="2600" dirty="0" smtClean="0"/>
          </a:p>
          <a:p>
            <a:pPr eaLnBrk="1" hangingPunct="1">
              <a:lnSpc>
                <a:spcPct val="90000"/>
              </a:lnSpc>
            </a:pPr>
            <a:r>
              <a:rPr lang="hr-HR" sz="2600" dirty="0" smtClean="0"/>
              <a:t>Aritmetički </a:t>
            </a:r>
            <a:r>
              <a:rPr lang="hr-HR" sz="2600" dirty="0" smtClean="0"/>
              <a:t>posmak u desno – dijeljenje s 2 broja s predznakom</a:t>
            </a:r>
            <a:endParaRPr lang="hr-HR" sz="2600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81200" y="1981200"/>
            <a:ext cx="5829300" cy="1295400"/>
            <a:chOff x="3622" y="2648"/>
            <a:chExt cx="4421" cy="761"/>
          </a:xfrm>
        </p:grpSpPr>
        <p:sp>
          <p:nvSpPr>
            <p:cNvPr id="35878" name="Line 5"/>
            <p:cNvSpPr>
              <a:spLocks noChangeShapeType="1"/>
            </p:cNvSpPr>
            <p:nvPr/>
          </p:nvSpPr>
          <p:spPr bwMode="auto">
            <a:xfrm flipH="1">
              <a:off x="3875" y="2902"/>
              <a:ext cx="50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9" name="Line 6"/>
            <p:cNvSpPr>
              <a:spLocks noChangeShapeType="1"/>
            </p:cNvSpPr>
            <p:nvPr/>
          </p:nvSpPr>
          <p:spPr bwMode="auto">
            <a:xfrm flipH="1">
              <a:off x="6401" y="2902"/>
              <a:ext cx="50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0" name="Text Box 7"/>
            <p:cNvSpPr txBox="1">
              <a:spLocks noChangeArrowheads="1"/>
            </p:cNvSpPr>
            <p:nvPr/>
          </p:nvSpPr>
          <p:spPr bwMode="auto">
            <a:xfrm>
              <a:off x="4380" y="2775"/>
              <a:ext cx="253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81" name="Text Box 8"/>
            <p:cNvSpPr txBox="1">
              <a:spLocks noChangeArrowheads="1"/>
            </p:cNvSpPr>
            <p:nvPr/>
          </p:nvSpPr>
          <p:spPr bwMode="auto">
            <a:xfrm>
              <a:off x="4633" y="277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82" name="Text Box 9"/>
            <p:cNvSpPr txBox="1">
              <a:spLocks noChangeArrowheads="1"/>
            </p:cNvSpPr>
            <p:nvPr/>
          </p:nvSpPr>
          <p:spPr bwMode="auto">
            <a:xfrm>
              <a:off x="4885" y="277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83" name="Text Box 10"/>
            <p:cNvSpPr txBox="1">
              <a:spLocks noChangeArrowheads="1"/>
            </p:cNvSpPr>
            <p:nvPr/>
          </p:nvSpPr>
          <p:spPr bwMode="auto">
            <a:xfrm>
              <a:off x="5138" y="277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84" name="Text Box 11"/>
            <p:cNvSpPr txBox="1">
              <a:spLocks noChangeArrowheads="1"/>
            </p:cNvSpPr>
            <p:nvPr/>
          </p:nvSpPr>
          <p:spPr bwMode="auto">
            <a:xfrm>
              <a:off x="5391" y="277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85" name="Text Box 12"/>
            <p:cNvSpPr txBox="1">
              <a:spLocks noChangeArrowheads="1"/>
            </p:cNvSpPr>
            <p:nvPr/>
          </p:nvSpPr>
          <p:spPr bwMode="auto">
            <a:xfrm>
              <a:off x="5643" y="277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86" name="Text Box 13"/>
            <p:cNvSpPr txBox="1">
              <a:spLocks noChangeArrowheads="1"/>
            </p:cNvSpPr>
            <p:nvPr/>
          </p:nvSpPr>
          <p:spPr bwMode="auto">
            <a:xfrm>
              <a:off x="5896" y="277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87" name="Text Box 14"/>
            <p:cNvSpPr txBox="1">
              <a:spLocks noChangeArrowheads="1"/>
            </p:cNvSpPr>
            <p:nvPr/>
          </p:nvSpPr>
          <p:spPr bwMode="auto">
            <a:xfrm>
              <a:off x="6148" y="277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88" name="Text Box 15"/>
            <p:cNvSpPr txBox="1">
              <a:spLocks noChangeArrowheads="1"/>
            </p:cNvSpPr>
            <p:nvPr/>
          </p:nvSpPr>
          <p:spPr bwMode="auto">
            <a:xfrm>
              <a:off x="6780" y="2648"/>
              <a:ext cx="380" cy="37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0</a:t>
              </a:r>
            </a:p>
          </p:txBody>
        </p:sp>
        <p:sp>
          <p:nvSpPr>
            <p:cNvPr id="35889" name="Text Box 16"/>
            <p:cNvSpPr txBox="1">
              <a:spLocks noChangeArrowheads="1"/>
            </p:cNvSpPr>
            <p:nvPr/>
          </p:nvSpPr>
          <p:spPr bwMode="auto">
            <a:xfrm>
              <a:off x="7412" y="2775"/>
              <a:ext cx="631" cy="37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SLA</a:t>
              </a:r>
            </a:p>
          </p:txBody>
        </p:sp>
        <p:sp>
          <p:nvSpPr>
            <p:cNvPr id="35890" name="Text Box 17"/>
            <p:cNvSpPr txBox="1">
              <a:spLocks noChangeArrowheads="1"/>
            </p:cNvSpPr>
            <p:nvPr/>
          </p:nvSpPr>
          <p:spPr bwMode="auto">
            <a:xfrm>
              <a:off x="3622" y="277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91" name="Text Box 18"/>
            <p:cNvSpPr txBox="1">
              <a:spLocks noChangeArrowheads="1"/>
            </p:cNvSpPr>
            <p:nvPr/>
          </p:nvSpPr>
          <p:spPr bwMode="auto">
            <a:xfrm>
              <a:off x="3622" y="3029"/>
              <a:ext cx="505" cy="38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C</a:t>
              </a:r>
              <a:r>
                <a:rPr lang="hr-HR" sz="2000" baseline="-25000"/>
                <a:t>Y</a:t>
              </a:r>
              <a:endParaRPr lang="hr-HR" sz="2000"/>
            </a:p>
          </p:txBody>
        </p:sp>
      </p:grpSp>
      <p:sp>
        <p:nvSpPr>
          <p:cNvPr id="261139" name="Rectangle 19"/>
          <p:cNvSpPr>
            <a:spLocks noChangeArrowheads="1"/>
          </p:cNvSpPr>
          <p:nvPr/>
        </p:nvSpPr>
        <p:spPr bwMode="auto">
          <a:xfrm>
            <a:off x="228600" y="37338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hr-HR" sz="2600" dirty="0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133600" y="2971800"/>
            <a:ext cx="5715000" cy="1295400"/>
            <a:chOff x="3622" y="2648"/>
            <a:chExt cx="4295" cy="761"/>
          </a:xfrm>
        </p:grpSpPr>
        <p:sp>
          <p:nvSpPr>
            <p:cNvPr id="35864" name="Line 21"/>
            <p:cNvSpPr>
              <a:spLocks noChangeShapeType="1"/>
            </p:cNvSpPr>
            <p:nvPr/>
          </p:nvSpPr>
          <p:spPr bwMode="auto">
            <a:xfrm flipH="1">
              <a:off x="3749" y="2902"/>
              <a:ext cx="50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5" name="Line 22"/>
            <p:cNvSpPr>
              <a:spLocks noChangeShapeType="1"/>
            </p:cNvSpPr>
            <p:nvPr/>
          </p:nvSpPr>
          <p:spPr bwMode="auto">
            <a:xfrm flipH="1">
              <a:off x="6275" y="2902"/>
              <a:ext cx="50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6" name="Text Box 23"/>
            <p:cNvSpPr txBox="1">
              <a:spLocks noChangeArrowheads="1"/>
            </p:cNvSpPr>
            <p:nvPr/>
          </p:nvSpPr>
          <p:spPr bwMode="auto">
            <a:xfrm>
              <a:off x="4254" y="2775"/>
              <a:ext cx="253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67" name="Text Box 24"/>
            <p:cNvSpPr txBox="1">
              <a:spLocks noChangeArrowheads="1"/>
            </p:cNvSpPr>
            <p:nvPr/>
          </p:nvSpPr>
          <p:spPr bwMode="auto">
            <a:xfrm>
              <a:off x="4507" y="277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68" name="Text Box 25"/>
            <p:cNvSpPr txBox="1">
              <a:spLocks noChangeArrowheads="1"/>
            </p:cNvSpPr>
            <p:nvPr/>
          </p:nvSpPr>
          <p:spPr bwMode="auto">
            <a:xfrm>
              <a:off x="4759" y="277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69" name="Text Box 26"/>
            <p:cNvSpPr txBox="1">
              <a:spLocks noChangeArrowheads="1"/>
            </p:cNvSpPr>
            <p:nvPr/>
          </p:nvSpPr>
          <p:spPr bwMode="auto">
            <a:xfrm>
              <a:off x="5012" y="277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70" name="Text Box 27"/>
            <p:cNvSpPr txBox="1">
              <a:spLocks noChangeArrowheads="1"/>
            </p:cNvSpPr>
            <p:nvPr/>
          </p:nvSpPr>
          <p:spPr bwMode="auto">
            <a:xfrm>
              <a:off x="5265" y="277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71" name="Text Box 28"/>
            <p:cNvSpPr txBox="1">
              <a:spLocks noChangeArrowheads="1"/>
            </p:cNvSpPr>
            <p:nvPr/>
          </p:nvSpPr>
          <p:spPr bwMode="auto">
            <a:xfrm>
              <a:off x="5517" y="277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72" name="Text Box 29"/>
            <p:cNvSpPr txBox="1">
              <a:spLocks noChangeArrowheads="1"/>
            </p:cNvSpPr>
            <p:nvPr/>
          </p:nvSpPr>
          <p:spPr bwMode="auto">
            <a:xfrm>
              <a:off x="5770" y="277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73" name="Text Box 30"/>
            <p:cNvSpPr txBox="1">
              <a:spLocks noChangeArrowheads="1"/>
            </p:cNvSpPr>
            <p:nvPr/>
          </p:nvSpPr>
          <p:spPr bwMode="auto">
            <a:xfrm>
              <a:off x="6022" y="277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74" name="Text Box 31"/>
            <p:cNvSpPr txBox="1">
              <a:spLocks noChangeArrowheads="1"/>
            </p:cNvSpPr>
            <p:nvPr/>
          </p:nvSpPr>
          <p:spPr bwMode="auto">
            <a:xfrm>
              <a:off x="3622" y="2648"/>
              <a:ext cx="381" cy="37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0</a:t>
              </a:r>
            </a:p>
          </p:txBody>
        </p:sp>
        <p:sp>
          <p:nvSpPr>
            <p:cNvPr id="35875" name="Text Box 32"/>
            <p:cNvSpPr txBox="1">
              <a:spLocks noChangeArrowheads="1"/>
            </p:cNvSpPr>
            <p:nvPr/>
          </p:nvSpPr>
          <p:spPr bwMode="auto">
            <a:xfrm>
              <a:off x="7286" y="2775"/>
              <a:ext cx="631" cy="37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SRL</a:t>
              </a:r>
            </a:p>
          </p:txBody>
        </p:sp>
        <p:sp>
          <p:nvSpPr>
            <p:cNvPr id="35876" name="Text Box 33"/>
            <p:cNvSpPr txBox="1">
              <a:spLocks noChangeArrowheads="1"/>
            </p:cNvSpPr>
            <p:nvPr/>
          </p:nvSpPr>
          <p:spPr bwMode="auto">
            <a:xfrm>
              <a:off x="6780" y="2775"/>
              <a:ext cx="254" cy="2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77" name="Text Box 34"/>
            <p:cNvSpPr txBox="1">
              <a:spLocks noChangeArrowheads="1"/>
            </p:cNvSpPr>
            <p:nvPr/>
          </p:nvSpPr>
          <p:spPr bwMode="auto">
            <a:xfrm>
              <a:off x="6780" y="3029"/>
              <a:ext cx="505" cy="38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C</a:t>
              </a:r>
              <a:r>
                <a:rPr lang="hr-HR" sz="2000" baseline="-25000"/>
                <a:t>Y</a:t>
              </a:r>
              <a:endParaRPr lang="hr-HR" sz="2000"/>
            </a:p>
          </p:txBody>
        </p: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2286000" y="5181600"/>
            <a:ext cx="5562600" cy="1524000"/>
            <a:chOff x="3497" y="2261"/>
            <a:chExt cx="4105" cy="894"/>
          </a:xfrm>
        </p:grpSpPr>
        <p:sp>
          <p:nvSpPr>
            <p:cNvPr id="35848" name="Line 36"/>
            <p:cNvSpPr>
              <a:spLocks noChangeShapeType="1"/>
            </p:cNvSpPr>
            <p:nvPr/>
          </p:nvSpPr>
          <p:spPr bwMode="auto">
            <a:xfrm flipH="1" flipV="1">
              <a:off x="3497" y="2647"/>
              <a:ext cx="44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49" name="Line 37"/>
            <p:cNvSpPr>
              <a:spLocks noChangeShapeType="1"/>
            </p:cNvSpPr>
            <p:nvPr/>
          </p:nvSpPr>
          <p:spPr bwMode="auto">
            <a:xfrm flipH="1">
              <a:off x="5960" y="2648"/>
              <a:ext cx="50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50" name="Text Box 38"/>
            <p:cNvSpPr txBox="1">
              <a:spLocks noChangeArrowheads="1"/>
            </p:cNvSpPr>
            <p:nvPr/>
          </p:nvSpPr>
          <p:spPr bwMode="auto">
            <a:xfrm>
              <a:off x="3939" y="2521"/>
              <a:ext cx="253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51" name="Text Box 39"/>
            <p:cNvSpPr txBox="1">
              <a:spLocks noChangeArrowheads="1"/>
            </p:cNvSpPr>
            <p:nvPr/>
          </p:nvSpPr>
          <p:spPr bwMode="auto">
            <a:xfrm>
              <a:off x="4192" y="2521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52" name="Text Box 40"/>
            <p:cNvSpPr txBox="1">
              <a:spLocks noChangeArrowheads="1"/>
            </p:cNvSpPr>
            <p:nvPr/>
          </p:nvSpPr>
          <p:spPr bwMode="auto">
            <a:xfrm>
              <a:off x="4444" y="2521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53" name="Text Box 41"/>
            <p:cNvSpPr txBox="1">
              <a:spLocks noChangeArrowheads="1"/>
            </p:cNvSpPr>
            <p:nvPr/>
          </p:nvSpPr>
          <p:spPr bwMode="auto">
            <a:xfrm>
              <a:off x="4697" y="2521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54" name="Text Box 42"/>
            <p:cNvSpPr txBox="1">
              <a:spLocks noChangeArrowheads="1"/>
            </p:cNvSpPr>
            <p:nvPr/>
          </p:nvSpPr>
          <p:spPr bwMode="auto">
            <a:xfrm>
              <a:off x="4950" y="2521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55" name="Text Box 43"/>
            <p:cNvSpPr txBox="1">
              <a:spLocks noChangeArrowheads="1"/>
            </p:cNvSpPr>
            <p:nvPr/>
          </p:nvSpPr>
          <p:spPr bwMode="auto">
            <a:xfrm>
              <a:off x="5202" y="2521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56" name="Text Box 44"/>
            <p:cNvSpPr txBox="1">
              <a:spLocks noChangeArrowheads="1"/>
            </p:cNvSpPr>
            <p:nvPr/>
          </p:nvSpPr>
          <p:spPr bwMode="auto">
            <a:xfrm>
              <a:off x="5455" y="2521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57" name="Text Box 45"/>
            <p:cNvSpPr txBox="1">
              <a:spLocks noChangeArrowheads="1"/>
            </p:cNvSpPr>
            <p:nvPr/>
          </p:nvSpPr>
          <p:spPr bwMode="auto">
            <a:xfrm>
              <a:off x="5707" y="2521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58" name="Text Box 46"/>
            <p:cNvSpPr txBox="1">
              <a:spLocks noChangeArrowheads="1"/>
            </p:cNvSpPr>
            <p:nvPr/>
          </p:nvSpPr>
          <p:spPr bwMode="auto">
            <a:xfrm>
              <a:off x="6971" y="2521"/>
              <a:ext cx="631" cy="37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SRA</a:t>
              </a:r>
            </a:p>
          </p:txBody>
        </p:sp>
        <p:sp>
          <p:nvSpPr>
            <p:cNvPr id="35859" name="Text Box 47"/>
            <p:cNvSpPr txBox="1">
              <a:spLocks noChangeArrowheads="1"/>
            </p:cNvSpPr>
            <p:nvPr/>
          </p:nvSpPr>
          <p:spPr bwMode="auto">
            <a:xfrm>
              <a:off x="6465" y="2521"/>
              <a:ext cx="254" cy="2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5860" name="Text Box 48"/>
            <p:cNvSpPr txBox="1">
              <a:spLocks noChangeArrowheads="1"/>
            </p:cNvSpPr>
            <p:nvPr/>
          </p:nvSpPr>
          <p:spPr bwMode="auto">
            <a:xfrm>
              <a:off x="6465" y="2775"/>
              <a:ext cx="505" cy="38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C</a:t>
              </a:r>
              <a:r>
                <a:rPr lang="hr-HR" sz="2000" baseline="-25000"/>
                <a:t>Y</a:t>
              </a:r>
              <a:endParaRPr lang="hr-HR" sz="2000"/>
            </a:p>
          </p:txBody>
        </p:sp>
        <p:sp>
          <p:nvSpPr>
            <p:cNvPr id="35861" name="Line 49"/>
            <p:cNvSpPr>
              <a:spLocks noChangeShapeType="1"/>
            </p:cNvSpPr>
            <p:nvPr/>
          </p:nvSpPr>
          <p:spPr bwMode="auto">
            <a:xfrm flipV="1">
              <a:off x="4280" y="2261"/>
              <a:ext cx="2" cy="2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2" name="Line 50"/>
            <p:cNvSpPr>
              <a:spLocks noChangeShapeType="1"/>
            </p:cNvSpPr>
            <p:nvPr/>
          </p:nvSpPr>
          <p:spPr bwMode="auto">
            <a:xfrm flipH="1">
              <a:off x="3497" y="2264"/>
              <a:ext cx="784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3" name="Line 51"/>
            <p:cNvSpPr>
              <a:spLocks noChangeShapeType="1"/>
            </p:cNvSpPr>
            <p:nvPr/>
          </p:nvSpPr>
          <p:spPr bwMode="auto">
            <a:xfrm>
              <a:off x="3497" y="2266"/>
              <a:ext cx="0" cy="3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1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1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1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 build="p"/>
      <p:bldP spid="2611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/>
              <a:t>Digitalni sklopovi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6019800" cy="4449763"/>
          </a:xfrm>
        </p:spPr>
        <p:txBody>
          <a:bodyPr/>
          <a:lstStyle/>
          <a:p>
            <a:r>
              <a:rPr lang="hr-HR" dirty="0" smtClean="0"/>
              <a:t>Postoje dvije </a:t>
            </a:r>
            <a:br>
              <a:rPr lang="hr-HR" dirty="0" smtClean="0"/>
            </a:br>
            <a:r>
              <a:rPr lang="hr-HR" dirty="0" smtClean="0"/>
              <a:t>vrste sklopova:</a:t>
            </a:r>
            <a:br>
              <a:rPr lang="hr-HR" dirty="0" smtClean="0"/>
            </a:br>
            <a:endParaRPr lang="hr-HR" dirty="0" smtClean="0"/>
          </a:p>
          <a:p>
            <a:pPr lvl="1"/>
            <a:r>
              <a:rPr lang="hr-HR" dirty="0" smtClean="0"/>
              <a:t>Kombinacijski: stanje na izlazu ovisi o trenutnim stanjima ulaza</a:t>
            </a:r>
          </a:p>
          <a:p>
            <a:pPr lvl="1"/>
            <a:r>
              <a:rPr lang="hr-HR" dirty="0" smtClean="0"/>
              <a:t>Sekvencijalni: stanje ovisi o prethodnim stanjima i trenutnim stanjima na ulazu (bistabil, monostabil, astabil)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-1"/>
            <a:ext cx="4572000" cy="2535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 r="63815"/>
          <a:stretch>
            <a:fillRect/>
          </a:stretch>
        </p:blipFill>
        <p:spPr bwMode="auto">
          <a:xfrm>
            <a:off x="6781800" y="2819400"/>
            <a:ext cx="204139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Naredbe rotacije</a:t>
            </a:r>
            <a:endParaRPr lang="hr-HR" sz="3400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47800" y="1600200"/>
            <a:ext cx="6019800" cy="1066800"/>
            <a:chOff x="3875" y="1885"/>
            <a:chExt cx="4421" cy="634"/>
          </a:xfrm>
        </p:grpSpPr>
        <p:sp>
          <p:nvSpPr>
            <p:cNvPr id="36922" name="Text Box 5"/>
            <p:cNvSpPr txBox="1">
              <a:spLocks noChangeArrowheads="1"/>
            </p:cNvSpPr>
            <p:nvPr/>
          </p:nvSpPr>
          <p:spPr bwMode="auto">
            <a:xfrm>
              <a:off x="7665" y="2012"/>
              <a:ext cx="631" cy="37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RL</a:t>
              </a:r>
            </a:p>
          </p:txBody>
        </p:sp>
        <p:grpSp>
          <p:nvGrpSpPr>
            <p:cNvPr id="36923" name="Group 6"/>
            <p:cNvGrpSpPr>
              <a:grpSpLocks/>
            </p:cNvGrpSpPr>
            <p:nvPr/>
          </p:nvGrpSpPr>
          <p:grpSpPr bwMode="auto">
            <a:xfrm>
              <a:off x="3875" y="1885"/>
              <a:ext cx="3412" cy="634"/>
              <a:chOff x="3875" y="1885"/>
              <a:chExt cx="3412" cy="634"/>
            </a:xfrm>
          </p:grpSpPr>
          <p:sp>
            <p:nvSpPr>
              <p:cNvPr id="36924" name="Line 7"/>
              <p:cNvSpPr>
                <a:spLocks noChangeShapeType="1"/>
              </p:cNvSpPr>
              <p:nvPr/>
            </p:nvSpPr>
            <p:spPr bwMode="auto">
              <a:xfrm flipH="1">
                <a:off x="3875" y="2012"/>
                <a:ext cx="379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25" name="Line 8"/>
              <p:cNvSpPr>
                <a:spLocks noChangeShapeType="1"/>
              </p:cNvSpPr>
              <p:nvPr/>
            </p:nvSpPr>
            <p:spPr bwMode="auto">
              <a:xfrm flipH="1">
                <a:off x="6275" y="2012"/>
                <a:ext cx="505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26" name="Text Box 9"/>
              <p:cNvSpPr txBox="1">
                <a:spLocks noChangeArrowheads="1"/>
              </p:cNvSpPr>
              <p:nvPr/>
            </p:nvSpPr>
            <p:spPr bwMode="auto">
              <a:xfrm>
                <a:off x="4254" y="1885"/>
                <a:ext cx="253" cy="254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/>
              </a:p>
            </p:txBody>
          </p:sp>
          <p:sp>
            <p:nvSpPr>
              <p:cNvPr id="36927" name="Text Box 10"/>
              <p:cNvSpPr txBox="1">
                <a:spLocks noChangeArrowheads="1"/>
              </p:cNvSpPr>
              <p:nvPr/>
            </p:nvSpPr>
            <p:spPr bwMode="auto">
              <a:xfrm>
                <a:off x="4507" y="1885"/>
                <a:ext cx="253" cy="253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/>
              </a:p>
            </p:txBody>
          </p:sp>
          <p:sp>
            <p:nvSpPr>
              <p:cNvPr id="36928" name="Text Box 11"/>
              <p:cNvSpPr txBox="1">
                <a:spLocks noChangeArrowheads="1"/>
              </p:cNvSpPr>
              <p:nvPr/>
            </p:nvSpPr>
            <p:spPr bwMode="auto">
              <a:xfrm>
                <a:off x="4759" y="1885"/>
                <a:ext cx="254" cy="253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/>
              </a:p>
            </p:txBody>
          </p:sp>
          <p:sp>
            <p:nvSpPr>
              <p:cNvPr id="36929" name="Text Box 12"/>
              <p:cNvSpPr txBox="1">
                <a:spLocks noChangeArrowheads="1"/>
              </p:cNvSpPr>
              <p:nvPr/>
            </p:nvSpPr>
            <p:spPr bwMode="auto">
              <a:xfrm>
                <a:off x="5012" y="1885"/>
                <a:ext cx="253" cy="253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/>
              </a:p>
            </p:txBody>
          </p:sp>
          <p:sp>
            <p:nvSpPr>
              <p:cNvPr id="36930" name="Text Box 13"/>
              <p:cNvSpPr txBox="1">
                <a:spLocks noChangeArrowheads="1"/>
              </p:cNvSpPr>
              <p:nvPr/>
            </p:nvSpPr>
            <p:spPr bwMode="auto">
              <a:xfrm>
                <a:off x="5265" y="1885"/>
                <a:ext cx="253" cy="253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/>
              </a:p>
            </p:txBody>
          </p:sp>
          <p:sp>
            <p:nvSpPr>
              <p:cNvPr id="36931" name="Text Box 14"/>
              <p:cNvSpPr txBox="1">
                <a:spLocks noChangeArrowheads="1"/>
              </p:cNvSpPr>
              <p:nvPr/>
            </p:nvSpPr>
            <p:spPr bwMode="auto">
              <a:xfrm>
                <a:off x="5517" y="1885"/>
                <a:ext cx="254" cy="253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/>
              </a:p>
            </p:txBody>
          </p:sp>
          <p:sp>
            <p:nvSpPr>
              <p:cNvPr id="36932" name="Text Box 15"/>
              <p:cNvSpPr txBox="1">
                <a:spLocks noChangeArrowheads="1"/>
              </p:cNvSpPr>
              <p:nvPr/>
            </p:nvSpPr>
            <p:spPr bwMode="auto">
              <a:xfrm>
                <a:off x="5770" y="1885"/>
                <a:ext cx="253" cy="253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/>
              </a:p>
            </p:txBody>
          </p:sp>
          <p:sp>
            <p:nvSpPr>
              <p:cNvPr id="36933" name="Text Box 16"/>
              <p:cNvSpPr txBox="1">
                <a:spLocks noChangeArrowheads="1"/>
              </p:cNvSpPr>
              <p:nvPr/>
            </p:nvSpPr>
            <p:spPr bwMode="auto">
              <a:xfrm>
                <a:off x="6022" y="1885"/>
                <a:ext cx="254" cy="253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/>
              </a:p>
            </p:txBody>
          </p:sp>
          <p:sp>
            <p:nvSpPr>
              <p:cNvPr id="36934" name="Text Box 17"/>
              <p:cNvSpPr txBox="1">
                <a:spLocks noChangeArrowheads="1"/>
              </p:cNvSpPr>
              <p:nvPr/>
            </p:nvSpPr>
            <p:spPr bwMode="auto">
              <a:xfrm>
                <a:off x="6781" y="1885"/>
                <a:ext cx="251" cy="253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/>
              </a:p>
            </p:txBody>
          </p:sp>
          <p:sp>
            <p:nvSpPr>
              <p:cNvPr id="36935" name="Text Box 18"/>
              <p:cNvSpPr txBox="1">
                <a:spLocks noChangeArrowheads="1"/>
              </p:cNvSpPr>
              <p:nvPr/>
            </p:nvSpPr>
            <p:spPr bwMode="auto">
              <a:xfrm>
                <a:off x="6781" y="2139"/>
                <a:ext cx="506" cy="38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hr-HR" sz="2000"/>
                  <a:t>C</a:t>
                </a:r>
                <a:r>
                  <a:rPr lang="hr-HR" sz="2000" baseline="-25000"/>
                  <a:t>Y</a:t>
                </a:r>
                <a:endParaRPr lang="hr-HR" sz="2000"/>
              </a:p>
            </p:txBody>
          </p:sp>
          <p:sp>
            <p:nvSpPr>
              <p:cNvPr id="36936" name="Line 19"/>
              <p:cNvSpPr>
                <a:spLocks noChangeShapeType="1"/>
              </p:cNvSpPr>
              <p:nvPr/>
            </p:nvSpPr>
            <p:spPr bwMode="auto">
              <a:xfrm>
                <a:off x="3875" y="2012"/>
                <a:ext cx="1" cy="38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7" name="Line 20"/>
              <p:cNvSpPr>
                <a:spLocks noChangeShapeType="1"/>
              </p:cNvSpPr>
              <p:nvPr/>
            </p:nvSpPr>
            <p:spPr bwMode="auto">
              <a:xfrm>
                <a:off x="3875" y="2393"/>
                <a:ext cx="3411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8" name="Line 21"/>
              <p:cNvSpPr>
                <a:spLocks noChangeShapeType="1"/>
              </p:cNvSpPr>
              <p:nvPr/>
            </p:nvSpPr>
            <p:spPr bwMode="auto">
              <a:xfrm flipV="1">
                <a:off x="7286" y="2012"/>
                <a:ext cx="0" cy="38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9" name="Line 22"/>
              <p:cNvSpPr>
                <a:spLocks noChangeShapeType="1"/>
              </p:cNvSpPr>
              <p:nvPr/>
            </p:nvSpPr>
            <p:spPr bwMode="auto">
              <a:xfrm flipH="1">
                <a:off x="7033" y="2012"/>
                <a:ext cx="25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1447800" y="2667000"/>
            <a:ext cx="6019800" cy="1066800"/>
            <a:chOff x="3875" y="2774"/>
            <a:chExt cx="4419" cy="636"/>
          </a:xfrm>
        </p:grpSpPr>
        <p:sp>
          <p:nvSpPr>
            <p:cNvPr id="36905" name="Line 24"/>
            <p:cNvSpPr>
              <a:spLocks noChangeShapeType="1"/>
            </p:cNvSpPr>
            <p:nvPr/>
          </p:nvSpPr>
          <p:spPr bwMode="auto">
            <a:xfrm flipH="1">
              <a:off x="3875" y="2901"/>
              <a:ext cx="37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6" name="Line 25"/>
            <p:cNvSpPr>
              <a:spLocks noChangeShapeType="1"/>
            </p:cNvSpPr>
            <p:nvPr/>
          </p:nvSpPr>
          <p:spPr bwMode="auto">
            <a:xfrm flipH="1">
              <a:off x="6274" y="2901"/>
              <a:ext cx="50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7" name="Text Box 26"/>
            <p:cNvSpPr txBox="1">
              <a:spLocks noChangeArrowheads="1"/>
            </p:cNvSpPr>
            <p:nvPr/>
          </p:nvSpPr>
          <p:spPr bwMode="auto">
            <a:xfrm>
              <a:off x="4254" y="2774"/>
              <a:ext cx="253" cy="25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08" name="Text Box 27"/>
            <p:cNvSpPr txBox="1">
              <a:spLocks noChangeArrowheads="1"/>
            </p:cNvSpPr>
            <p:nvPr/>
          </p:nvSpPr>
          <p:spPr bwMode="auto">
            <a:xfrm>
              <a:off x="4507" y="2774"/>
              <a:ext cx="253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09" name="Text Box 28"/>
            <p:cNvSpPr txBox="1">
              <a:spLocks noChangeArrowheads="1"/>
            </p:cNvSpPr>
            <p:nvPr/>
          </p:nvSpPr>
          <p:spPr bwMode="auto">
            <a:xfrm>
              <a:off x="4759" y="2774"/>
              <a:ext cx="254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10" name="Text Box 29"/>
            <p:cNvSpPr txBox="1">
              <a:spLocks noChangeArrowheads="1"/>
            </p:cNvSpPr>
            <p:nvPr/>
          </p:nvSpPr>
          <p:spPr bwMode="auto">
            <a:xfrm>
              <a:off x="5011" y="2774"/>
              <a:ext cx="253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11" name="Text Box 30"/>
            <p:cNvSpPr txBox="1">
              <a:spLocks noChangeArrowheads="1"/>
            </p:cNvSpPr>
            <p:nvPr/>
          </p:nvSpPr>
          <p:spPr bwMode="auto">
            <a:xfrm>
              <a:off x="5264" y="2774"/>
              <a:ext cx="253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12" name="Text Box 31"/>
            <p:cNvSpPr txBox="1">
              <a:spLocks noChangeArrowheads="1"/>
            </p:cNvSpPr>
            <p:nvPr/>
          </p:nvSpPr>
          <p:spPr bwMode="auto">
            <a:xfrm>
              <a:off x="5516" y="2774"/>
              <a:ext cx="254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13" name="Text Box 32"/>
            <p:cNvSpPr txBox="1">
              <a:spLocks noChangeArrowheads="1"/>
            </p:cNvSpPr>
            <p:nvPr/>
          </p:nvSpPr>
          <p:spPr bwMode="auto">
            <a:xfrm>
              <a:off x="5769" y="2774"/>
              <a:ext cx="253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14" name="Text Box 33"/>
            <p:cNvSpPr txBox="1">
              <a:spLocks noChangeArrowheads="1"/>
            </p:cNvSpPr>
            <p:nvPr/>
          </p:nvSpPr>
          <p:spPr bwMode="auto">
            <a:xfrm>
              <a:off x="6021" y="2774"/>
              <a:ext cx="254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15" name="Text Box 34"/>
            <p:cNvSpPr txBox="1">
              <a:spLocks noChangeArrowheads="1"/>
            </p:cNvSpPr>
            <p:nvPr/>
          </p:nvSpPr>
          <p:spPr bwMode="auto">
            <a:xfrm>
              <a:off x="7663" y="2901"/>
              <a:ext cx="631" cy="38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RR</a:t>
              </a:r>
            </a:p>
          </p:txBody>
        </p:sp>
        <p:sp>
          <p:nvSpPr>
            <p:cNvPr id="36916" name="Text Box 35"/>
            <p:cNvSpPr txBox="1">
              <a:spLocks noChangeArrowheads="1"/>
            </p:cNvSpPr>
            <p:nvPr/>
          </p:nvSpPr>
          <p:spPr bwMode="auto">
            <a:xfrm>
              <a:off x="6780" y="2774"/>
              <a:ext cx="251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17" name="Text Box 36"/>
            <p:cNvSpPr txBox="1">
              <a:spLocks noChangeArrowheads="1"/>
            </p:cNvSpPr>
            <p:nvPr/>
          </p:nvSpPr>
          <p:spPr bwMode="auto">
            <a:xfrm>
              <a:off x="6780" y="3029"/>
              <a:ext cx="506" cy="38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C</a:t>
              </a:r>
              <a:r>
                <a:rPr lang="hr-HR" sz="2000" baseline="-25000"/>
                <a:t>Y</a:t>
              </a:r>
              <a:endParaRPr lang="hr-HR" sz="2000"/>
            </a:p>
          </p:txBody>
        </p:sp>
        <p:sp>
          <p:nvSpPr>
            <p:cNvPr id="36918" name="Line 37"/>
            <p:cNvSpPr>
              <a:spLocks noChangeShapeType="1"/>
            </p:cNvSpPr>
            <p:nvPr/>
          </p:nvSpPr>
          <p:spPr bwMode="auto">
            <a:xfrm>
              <a:off x="3875" y="2901"/>
              <a:ext cx="1" cy="38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9" name="Line 38"/>
            <p:cNvSpPr>
              <a:spLocks noChangeShapeType="1"/>
            </p:cNvSpPr>
            <p:nvPr/>
          </p:nvSpPr>
          <p:spPr bwMode="auto">
            <a:xfrm>
              <a:off x="3875" y="3284"/>
              <a:ext cx="340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0" name="Line 39"/>
            <p:cNvSpPr>
              <a:spLocks noChangeShapeType="1"/>
            </p:cNvSpPr>
            <p:nvPr/>
          </p:nvSpPr>
          <p:spPr bwMode="auto">
            <a:xfrm flipV="1">
              <a:off x="7284" y="2901"/>
              <a:ext cx="0" cy="38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1" name="Line 40"/>
            <p:cNvSpPr>
              <a:spLocks noChangeShapeType="1"/>
            </p:cNvSpPr>
            <p:nvPr/>
          </p:nvSpPr>
          <p:spPr bwMode="auto">
            <a:xfrm flipH="1">
              <a:off x="7032" y="2901"/>
              <a:ext cx="25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1219200" y="4114800"/>
            <a:ext cx="6248400" cy="1524000"/>
            <a:chOff x="3118" y="2012"/>
            <a:chExt cx="4547" cy="889"/>
          </a:xfrm>
        </p:grpSpPr>
        <p:sp>
          <p:nvSpPr>
            <p:cNvPr id="36889" name="Line 43"/>
            <p:cNvSpPr>
              <a:spLocks noChangeShapeType="1"/>
            </p:cNvSpPr>
            <p:nvPr/>
          </p:nvSpPr>
          <p:spPr bwMode="auto">
            <a:xfrm flipH="1">
              <a:off x="3370" y="2393"/>
              <a:ext cx="88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90" name="Line 44"/>
            <p:cNvSpPr>
              <a:spLocks noChangeShapeType="1"/>
            </p:cNvSpPr>
            <p:nvPr/>
          </p:nvSpPr>
          <p:spPr bwMode="auto">
            <a:xfrm flipH="1">
              <a:off x="6276" y="2393"/>
              <a:ext cx="50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91" name="Text Box 45"/>
            <p:cNvSpPr txBox="1">
              <a:spLocks noChangeArrowheads="1"/>
            </p:cNvSpPr>
            <p:nvPr/>
          </p:nvSpPr>
          <p:spPr bwMode="auto">
            <a:xfrm>
              <a:off x="4255" y="2266"/>
              <a:ext cx="253" cy="2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92" name="Text Box 46"/>
            <p:cNvSpPr txBox="1">
              <a:spLocks noChangeArrowheads="1"/>
            </p:cNvSpPr>
            <p:nvPr/>
          </p:nvSpPr>
          <p:spPr bwMode="auto">
            <a:xfrm>
              <a:off x="4508" y="2266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93" name="Text Box 47"/>
            <p:cNvSpPr txBox="1">
              <a:spLocks noChangeArrowheads="1"/>
            </p:cNvSpPr>
            <p:nvPr/>
          </p:nvSpPr>
          <p:spPr bwMode="auto">
            <a:xfrm>
              <a:off x="4760" y="2266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94" name="Text Box 48"/>
            <p:cNvSpPr txBox="1">
              <a:spLocks noChangeArrowheads="1"/>
            </p:cNvSpPr>
            <p:nvPr/>
          </p:nvSpPr>
          <p:spPr bwMode="auto">
            <a:xfrm>
              <a:off x="5013" y="2266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95" name="Text Box 49"/>
            <p:cNvSpPr txBox="1">
              <a:spLocks noChangeArrowheads="1"/>
            </p:cNvSpPr>
            <p:nvPr/>
          </p:nvSpPr>
          <p:spPr bwMode="auto">
            <a:xfrm>
              <a:off x="5266" y="2266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96" name="Text Box 50"/>
            <p:cNvSpPr txBox="1">
              <a:spLocks noChangeArrowheads="1"/>
            </p:cNvSpPr>
            <p:nvPr/>
          </p:nvSpPr>
          <p:spPr bwMode="auto">
            <a:xfrm>
              <a:off x="5518" y="2266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97" name="Text Box 51"/>
            <p:cNvSpPr txBox="1">
              <a:spLocks noChangeArrowheads="1"/>
            </p:cNvSpPr>
            <p:nvPr/>
          </p:nvSpPr>
          <p:spPr bwMode="auto">
            <a:xfrm>
              <a:off x="5771" y="2266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98" name="Text Box 52"/>
            <p:cNvSpPr txBox="1">
              <a:spLocks noChangeArrowheads="1"/>
            </p:cNvSpPr>
            <p:nvPr/>
          </p:nvSpPr>
          <p:spPr bwMode="auto">
            <a:xfrm>
              <a:off x="6023" y="2266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99" name="Text Box 53"/>
            <p:cNvSpPr txBox="1">
              <a:spLocks noChangeArrowheads="1"/>
            </p:cNvSpPr>
            <p:nvPr/>
          </p:nvSpPr>
          <p:spPr bwMode="auto">
            <a:xfrm>
              <a:off x="7034" y="2266"/>
              <a:ext cx="631" cy="37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RLC</a:t>
              </a:r>
            </a:p>
          </p:txBody>
        </p:sp>
        <p:sp>
          <p:nvSpPr>
            <p:cNvPr id="36900" name="Text Box 54"/>
            <p:cNvSpPr txBox="1">
              <a:spLocks noChangeArrowheads="1"/>
            </p:cNvSpPr>
            <p:nvPr/>
          </p:nvSpPr>
          <p:spPr bwMode="auto">
            <a:xfrm>
              <a:off x="3118" y="2266"/>
              <a:ext cx="251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901" name="Text Box 55"/>
            <p:cNvSpPr txBox="1">
              <a:spLocks noChangeArrowheads="1"/>
            </p:cNvSpPr>
            <p:nvPr/>
          </p:nvSpPr>
          <p:spPr bwMode="auto">
            <a:xfrm>
              <a:off x="3118" y="2520"/>
              <a:ext cx="506" cy="38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C</a:t>
              </a:r>
              <a:r>
                <a:rPr lang="hr-HR" sz="2000" baseline="-25000"/>
                <a:t>Y</a:t>
              </a:r>
              <a:endParaRPr lang="hr-HR" sz="2000"/>
            </a:p>
          </p:txBody>
        </p:sp>
        <p:sp>
          <p:nvSpPr>
            <p:cNvPr id="36902" name="Line 56"/>
            <p:cNvSpPr>
              <a:spLocks noChangeShapeType="1"/>
            </p:cNvSpPr>
            <p:nvPr/>
          </p:nvSpPr>
          <p:spPr bwMode="auto">
            <a:xfrm>
              <a:off x="3876" y="2012"/>
              <a:ext cx="1" cy="3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3" name="Line 57"/>
            <p:cNvSpPr>
              <a:spLocks noChangeShapeType="1"/>
            </p:cNvSpPr>
            <p:nvPr/>
          </p:nvSpPr>
          <p:spPr bwMode="auto">
            <a:xfrm>
              <a:off x="3876" y="2012"/>
              <a:ext cx="290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4" name="Line 58"/>
            <p:cNvSpPr>
              <a:spLocks noChangeShapeType="1"/>
            </p:cNvSpPr>
            <p:nvPr/>
          </p:nvSpPr>
          <p:spPr bwMode="auto">
            <a:xfrm flipV="1">
              <a:off x="6781" y="2012"/>
              <a:ext cx="1" cy="3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9"/>
          <p:cNvGrpSpPr>
            <a:grpSpLocks/>
          </p:cNvGrpSpPr>
          <p:nvPr/>
        </p:nvGrpSpPr>
        <p:grpSpPr bwMode="auto">
          <a:xfrm>
            <a:off x="1295400" y="5562600"/>
            <a:ext cx="6172200" cy="1524000"/>
            <a:chOff x="3118" y="2902"/>
            <a:chExt cx="4547" cy="888"/>
          </a:xfrm>
        </p:grpSpPr>
        <p:sp>
          <p:nvSpPr>
            <p:cNvPr id="36873" name="Line 60"/>
            <p:cNvSpPr>
              <a:spLocks noChangeShapeType="1"/>
            </p:cNvSpPr>
            <p:nvPr/>
          </p:nvSpPr>
          <p:spPr bwMode="auto">
            <a:xfrm flipH="1">
              <a:off x="3118" y="3282"/>
              <a:ext cx="37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4" name="Line 61"/>
            <p:cNvSpPr>
              <a:spLocks noChangeShapeType="1"/>
            </p:cNvSpPr>
            <p:nvPr/>
          </p:nvSpPr>
          <p:spPr bwMode="auto">
            <a:xfrm flipH="1">
              <a:off x="5517" y="3283"/>
              <a:ext cx="1011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5" name="Text Box 62"/>
            <p:cNvSpPr txBox="1">
              <a:spLocks noChangeArrowheads="1"/>
            </p:cNvSpPr>
            <p:nvPr/>
          </p:nvSpPr>
          <p:spPr bwMode="auto">
            <a:xfrm>
              <a:off x="3497" y="3155"/>
              <a:ext cx="253" cy="25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76" name="Text Box 63"/>
            <p:cNvSpPr txBox="1">
              <a:spLocks noChangeArrowheads="1"/>
            </p:cNvSpPr>
            <p:nvPr/>
          </p:nvSpPr>
          <p:spPr bwMode="auto">
            <a:xfrm>
              <a:off x="3750" y="3155"/>
              <a:ext cx="252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77" name="Text Box 64"/>
            <p:cNvSpPr txBox="1">
              <a:spLocks noChangeArrowheads="1"/>
            </p:cNvSpPr>
            <p:nvPr/>
          </p:nvSpPr>
          <p:spPr bwMode="auto">
            <a:xfrm>
              <a:off x="4002" y="315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78" name="Text Box 65"/>
            <p:cNvSpPr txBox="1">
              <a:spLocks noChangeArrowheads="1"/>
            </p:cNvSpPr>
            <p:nvPr/>
          </p:nvSpPr>
          <p:spPr bwMode="auto">
            <a:xfrm>
              <a:off x="4254" y="315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79" name="Text Box 66"/>
            <p:cNvSpPr txBox="1">
              <a:spLocks noChangeArrowheads="1"/>
            </p:cNvSpPr>
            <p:nvPr/>
          </p:nvSpPr>
          <p:spPr bwMode="auto">
            <a:xfrm>
              <a:off x="4508" y="3155"/>
              <a:ext cx="252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80" name="Text Box 67"/>
            <p:cNvSpPr txBox="1">
              <a:spLocks noChangeArrowheads="1"/>
            </p:cNvSpPr>
            <p:nvPr/>
          </p:nvSpPr>
          <p:spPr bwMode="auto">
            <a:xfrm>
              <a:off x="4760" y="315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81" name="Text Box 68"/>
            <p:cNvSpPr txBox="1">
              <a:spLocks noChangeArrowheads="1"/>
            </p:cNvSpPr>
            <p:nvPr/>
          </p:nvSpPr>
          <p:spPr bwMode="auto">
            <a:xfrm>
              <a:off x="5012" y="3155"/>
              <a:ext cx="253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82" name="Text Box 69"/>
            <p:cNvSpPr txBox="1">
              <a:spLocks noChangeArrowheads="1"/>
            </p:cNvSpPr>
            <p:nvPr/>
          </p:nvSpPr>
          <p:spPr bwMode="auto">
            <a:xfrm>
              <a:off x="5264" y="3155"/>
              <a:ext cx="254" cy="25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83" name="Text Box 70"/>
            <p:cNvSpPr txBox="1">
              <a:spLocks noChangeArrowheads="1"/>
            </p:cNvSpPr>
            <p:nvPr/>
          </p:nvSpPr>
          <p:spPr bwMode="auto">
            <a:xfrm>
              <a:off x="7034" y="3156"/>
              <a:ext cx="631" cy="37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RRC</a:t>
              </a:r>
            </a:p>
          </p:txBody>
        </p:sp>
        <p:sp>
          <p:nvSpPr>
            <p:cNvPr id="36884" name="Text Box 71"/>
            <p:cNvSpPr txBox="1">
              <a:spLocks noChangeArrowheads="1"/>
            </p:cNvSpPr>
            <p:nvPr/>
          </p:nvSpPr>
          <p:spPr bwMode="auto">
            <a:xfrm>
              <a:off x="6528" y="3156"/>
              <a:ext cx="251" cy="2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36885" name="Text Box 72"/>
            <p:cNvSpPr txBox="1">
              <a:spLocks noChangeArrowheads="1"/>
            </p:cNvSpPr>
            <p:nvPr/>
          </p:nvSpPr>
          <p:spPr bwMode="auto">
            <a:xfrm>
              <a:off x="6528" y="3410"/>
              <a:ext cx="506" cy="38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hr-HR" sz="2000"/>
                <a:t>C</a:t>
              </a:r>
              <a:r>
                <a:rPr lang="hr-HR" sz="2000" baseline="-25000"/>
                <a:t>Y</a:t>
              </a:r>
              <a:endParaRPr lang="hr-HR" sz="2000"/>
            </a:p>
          </p:txBody>
        </p:sp>
        <p:sp>
          <p:nvSpPr>
            <p:cNvPr id="36886" name="Line 73"/>
            <p:cNvSpPr>
              <a:spLocks noChangeShapeType="1"/>
            </p:cNvSpPr>
            <p:nvPr/>
          </p:nvSpPr>
          <p:spPr bwMode="auto">
            <a:xfrm>
              <a:off x="3118" y="2902"/>
              <a:ext cx="1" cy="3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7" name="Line 74"/>
            <p:cNvSpPr>
              <a:spLocks noChangeShapeType="1"/>
            </p:cNvSpPr>
            <p:nvPr/>
          </p:nvSpPr>
          <p:spPr bwMode="auto">
            <a:xfrm>
              <a:off x="3118" y="2902"/>
              <a:ext cx="2904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8" name="Line 75"/>
            <p:cNvSpPr>
              <a:spLocks noChangeShapeType="1"/>
            </p:cNvSpPr>
            <p:nvPr/>
          </p:nvSpPr>
          <p:spPr bwMode="auto">
            <a:xfrm flipV="1">
              <a:off x="6022" y="2902"/>
              <a:ext cx="1" cy="3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Pitanja za vježbu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smtClean="0"/>
              <a:t>Koja instrukcija utječe na zastavicu Z; LD A,0 ili XOR A?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000" smtClean="0"/>
              <a:t>XOR A.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smtClean="0"/>
              <a:t>U kojem registru se nalazi rezultat većine aritmetičkih i logičkih instrukcija?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000" smtClean="0"/>
              <a:t>A.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smtClean="0"/>
              <a:t>Što čini instrukcija NEG?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000" smtClean="0"/>
              <a:t>Dualni komplement akumulatora (mijenja predznak).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smtClean="0"/>
              <a:t>Koju selektivnu promjenu bitova obavljaju instrukcije AND, OR i XOR?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000" smtClean="0"/>
              <a:t>AND – brisanje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000" smtClean="0"/>
              <a:t>OR – postavljanje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000" smtClean="0"/>
              <a:t>XOR – invertiranje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smtClean="0"/>
              <a:t>Za koje aritmetičke operacije se koriste instrukcije posmaka SLA i SRA?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000" smtClean="0"/>
              <a:t>SLA – množenje sa 2 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000" smtClean="0"/>
              <a:t>SRA – dijeljenje sa 2 broja sa predznakom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3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3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3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3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3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3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3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3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3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3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3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3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3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3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3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3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3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3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hr-HR" sz="3400" smtClean="0"/>
              <a:t>Zadatak</a:t>
            </a:r>
          </a:p>
        </p:txBody>
      </p:sp>
      <p:sp>
        <p:nvSpPr>
          <p:cNvPr id="28365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86800" cy="1295400"/>
          </a:xfrm>
        </p:spPr>
        <p:txBody>
          <a:bodyPr/>
          <a:lstStyle/>
          <a:p>
            <a:pPr marL="495300" indent="-495300" eaLnBrk="1" hangingPunct="1"/>
            <a:r>
              <a:rPr lang="hr-HR" sz="2600" smtClean="0"/>
              <a:t>Napisati program za 16 bitno oduzimanje ako je prvi podatak na adresi 1000H a drugi na 1002H. Rezultat spremiti na 1004H.</a:t>
            </a:r>
          </a:p>
        </p:txBody>
      </p:sp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2819400" y="3048000"/>
            <a:ext cx="3276600" cy="230187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400"/>
              <a:t>ORG 	0000H</a:t>
            </a:r>
            <a:br>
              <a:rPr lang="hr-HR" sz="2400"/>
            </a:br>
            <a:r>
              <a:rPr lang="hr-HR" sz="2400"/>
              <a:t>LD 	HL, (1000H)</a:t>
            </a:r>
            <a:br>
              <a:rPr lang="hr-HR" sz="2400"/>
            </a:br>
            <a:r>
              <a:rPr lang="hr-HR" sz="2400"/>
              <a:t>LD 	BC, (1002H) </a:t>
            </a:r>
            <a:br>
              <a:rPr lang="hr-HR" sz="2400"/>
            </a:br>
            <a:r>
              <a:rPr lang="hr-HR" sz="2400"/>
              <a:t>SBC	HL,BC</a:t>
            </a:r>
            <a:br>
              <a:rPr lang="hr-HR" sz="2400"/>
            </a:br>
            <a:r>
              <a:rPr lang="hr-HR" sz="2400"/>
              <a:t>LD	(1004H),HL</a:t>
            </a:r>
            <a:br>
              <a:rPr lang="hr-HR" sz="2400"/>
            </a:br>
            <a:r>
              <a:rPr lang="hr-HR" sz="2400"/>
              <a:t>END</a:t>
            </a:r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3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/>
      <p:bldP spid="283652" grpId="0" animBg="1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hr-HR" sz="3400" smtClean="0"/>
              <a:t>Zadatak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86800" cy="762000"/>
          </a:xfrm>
        </p:spPr>
        <p:txBody>
          <a:bodyPr/>
          <a:lstStyle/>
          <a:p>
            <a:pPr marL="495300" indent="-495300" eaLnBrk="1" hangingPunct="1">
              <a:lnSpc>
                <a:spcPct val="80000"/>
              </a:lnSpc>
            </a:pPr>
            <a:r>
              <a:rPr lang="hr-HR" sz="2600" smtClean="0"/>
              <a:t>Napisati program koji množi sadržaj registra D sa 9.</a:t>
            </a:r>
          </a:p>
        </p:txBody>
      </p:sp>
      <p:sp>
        <p:nvSpPr>
          <p:cNvPr id="281604" name="Rectangle 4"/>
          <p:cNvSpPr>
            <a:spLocks noChangeArrowheads="1"/>
          </p:cNvSpPr>
          <p:nvPr/>
        </p:nvSpPr>
        <p:spPr bwMode="auto">
          <a:xfrm>
            <a:off x="2590800" y="2514600"/>
            <a:ext cx="4038600" cy="303212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400"/>
              <a:t>ORG 	0000H</a:t>
            </a:r>
            <a:br>
              <a:rPr lang="hr-HR" sz="2400"/>
            </a:br>
            <a:r>
              <a:rPr lang="hr-HR" sz="2400"/>
              <a:t>LD 	A,D</a:t>
            </a:r>
            <a:br>
              <a:rPr lang="hr-HR" sz="2400"/>
            </a:br>
            <a:r>
              <a:rPr lang="hr-HR" sz="2400"/>
              <a:t>SLA	A </a:t>
            </a:r>
            <a:br>
              <a:rPr lang="hr-HR" sz="2400"/>
            </a:br>
            <a:r>
              <a:rPr lang="hr-HR" sz="2400"/>
              <a:t>SLA	A</a:t>
            </a:r>
            <a:br>
              <a:rPr lang="hr-HR" sz="2400"/>
            </a:br>
            <a:r>
              <a:rPr lang="hr-HR" sz="2400"/>
              <a:t>SLA	A </a:t>
            </a:r>
            <a:br>
              <a:rPr lang="hr-HR" sz="2400"/>
            </a:br>
            <a:r>
              <a:rPr lang="hr-HR" sz="2400"/>
              <a:t>ADD	A,D</a:t>
            </a:r>
            <a:br>
              <a:rPr lang="hr-HR" sz="2400"/>
            </a:br>
            <a:r>
              <a:rPr lang="hr-HR" sz="2400"/>
              <a:t>LD	D,A</a:t>
            </a:r>
            <a:br>
              <a:rPr lang="hr-HR" sz="2400"/>
            </a:br>
            <a:r>
              <a:rPr lang="hr-HR" sz="2400"/>
              <a:t>END</a:t>
            </a:r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1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/>
      <p:bldP spid="281604" grpId="0" animBg="1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hr-HR" sz="3400" smtClean="0"/>
              <a:t>Zadatak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86800" cy="1143000"/>
          </a:xfrm>
        </p:spPr>
        <p:txBody>
          <a:bodyPr/>
          <a:lstStyle/>
          <a:p>
            <a:pPr marL="495300" indent="-495300" eaLnBrk="1" hangingPunct="1">
              <a:lnSpc>
                <a:spcPct val="80000"/>
              </a:lnSpc>
            </a:pPr>
            <a:r>
              <a:rPr lang="hr-HR" sz="2600" smtClean="0"/>
              <a:t>Pokazati na primjeru korištenje instrukcije CPDR.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Traženje podatka 1AH u memorijskom bloku od 6000H do 6064H. Niži byte adrese nađenog podatka treba zapisati u registar D.</a:t>
            </a:r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2438400" y="2895600"/>
            <a:ext cx="4038600" cy="26670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400">
                <a:latin typeface="Times New Roman" pitchFamily="18" charset="0"/>
              </a:rPr>
              <a:t>	</a:t>
            </a:r>
            <a:r>
              <a:rPr lang="hr-HR" sz="2400"/>
              <a:t>ORG 	0000H</a:t>
            </a:r>
            <a:br>
              <a:rPr lang="hr-HR" sz="2400"/>
            </a:br>
            <a:r>
              <a:rPr lang="hr-HR" sz="2400"/>
              <a:t>	LD 	A, 1AH	LD	HL, 6064H</a:t>
            </a:r>
            <a:br>
              <a:rPr lang="hr-HR" sz="2400"/>
            </a:br>
            <a:r>
              <a:rPr lang="hr-HR" sz="2400"/>
              <a:t>	LD	BC, 64H</a:t>
            </a:r>
            <a:br>
              <a:rPr lang="hr-HR" sz="2400"/>
            </a:br>
            <a:r>
              <a:rPr lang="hr-HR" sz="2400"/>
              <a:t>	CPDR				LD	D,L			END</a:t>
            </a:r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9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5" grpId="0" build="p"/>
      <p:bldP spid="279556" grpId="0" animBg="1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86200"/>
            <a:ext cx="77724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3600" b="1" dirty="0" smtClean="0"/>
              <a:t>Naredbe za upravljanje programom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Naredbe bezuvjetnog </a:t>
            </a:r>
            <a:r>
              <a:rPr lang="hr-HR" sz="3400" dirty="0" smtClean="0"/>
              <a:t>skoka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Pojavljuju se u tri oblika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Apsolutni skok (JP) – omogućava programski skok na instrukciju na bilo kojoj memorijskoj lokaciji.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JP	a16		</a:t>
            </a:r>
            <a:r>
              <a:rPr lang="hr-HR" i="1" smtClean="0"/>
              <a:t>a16=16-bitna adresa</a:t>
            </a:r>
            <a:endParaRPr lang="hr-HR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Relativni skok (JR) – omogućava programski skok na instrukciju koja se nalazi u memoriji u rasponu od +127 do -128 byte-a od trenutne lokacije.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JR	dd		</a:t>
            </a:r>
            <a:r>
              <a:rPr lang="hr-HR" i="1" smtClean="0"/>
              <a:t>dd=8-bitni broj s predznakom</a:t>
            </a:r>
            <a:endParaRPr lang="hr-HR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Indirektni skok (JP) – omogućava programski skok na instrukciju na lokaciji na koju pokazuje neki od registara HL, IX, IY.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JP	(RR)		</a:t>
            </a:r>
            <a:r>
              <a:rPr lang="hr-HR" i="1" smtClean="0"/>
              <a:t>RR=HL,IX,IY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1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1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1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1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Naredbe uvjetnog </a:t>
            </a:r>
            <a:r>
              <a:rPr lang="hr-HR" sz="3400" dirty="0" smtClean="0"/>
              <a:t>skoka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smtClean="0"/>
              <a:t>Uvjet se testira pomoću zastavica kako bi se odlučilo hoće li doći do skoka ili ne. Postoje u apsolutnom i relativnom obliku.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Testiranje zastavice Z (Zero) 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smtClean="0"/>
              <a:t>JP Z,a16    JP NZ,a16     JR Z,dd    JR NZ,dd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Testiranje zastavice C (Carry)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smtClean="0"/>
              <a:t>JP C,a16    JP NC,a16     JR C,dd    JR NC,dd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Testiranje zastavice S (Sign)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smtClean="0"/>
              <a:t>JP M,a16    JP P,a16</a:t>
            </a:r>
            <a:endParaRPr lang="hr-HR" sz="2100" i="1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2200" smtClean="0"/>
              <a:t>Testiranje zastavice P (Parity/overflow)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100" smtClean="0"/>
              <a:t>JP PO,a16    JP PE,a16</a:t>
            </a:r>
          </a:p>
          <a:p>
            <a:pPr lvl="3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z="1800" i="1" smtClean="0"/>
              <a:t>Z=Zero, NZ=Not Zero, C=Carry, NC=Not Carry, M=Minus, P=Positive PO=Parity Odd, PE=Parity Even</a:t>
            </a:r>
            <a:endParaRPr lang="hr-HR" sz="180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600" smtClean="0"/>
              <a:t>DJNZ instrukcija – kombinacija dvije instrukcije “DEC B” i “JR NZ,dd” koja se koristi kada treba dekrementirati neki brojač i testirati ga na nulu. Ne mijenja stanje zastavice Z.</a:t>
            </a:r>
            <a:endParaRPr lang="hr-HR" sz="2600" i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2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2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2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2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2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2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2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2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2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2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2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2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2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2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2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2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7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457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400" dirty="0" smtClean="0"/>
              <a:t>Naredbe poziva</a:t>
            </a:r>
            <a:endParaRPr lang="hr-HR" sz="3400" dirty="0" smtClean="0"/>
          </a:p>
        </p:txBody>
      </p:sp>
      <p:sp>
        <p:nvSpPr>
          <p:cNvPr id="273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3820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400" smtClean="0"/>
              <a:t>Potprogram se poziva CALL instrukcijom a iz njega se u glavni program vraća RET instrukcijom</a:t>
            </a:r>
          </a:p>
          <a:p>
            <a:pPr eaLnBrk="1" hangingPunct="1">
              <a:lnSpc>
                <a:spcPct val="80000"/>
              </a:lnSpc>
            </a:pPr>
            <a:r>
              <a:rPr lang="hr-HR" sz="2400" smtClean="0"/>
              <a:t>CALL instrukcija je kombinacija PUSH instrukcije (sadržaj programskog brojila stavlja se na stog) i JP instrukcije (programski skok na prvu instrukciju potprograma). Može biti uvjetna i bezuvjetna.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400" smtClean="0"/>
              <a:t>CALL	a16				CALL	UV,a16</a:t>
            </a:r>
          </a:p>
          <a:p>
            <a:pPr eaLnBrk="1" hangingPunct="1">
              <a:lnSpc>
                <a:spcPct val="80000"/>
              </a:lnSpc>
            </a:pPr>
            <a:r>
              <a:rPr lang="hr-HR" sz="2400" smtClean="0"/>
              <a:t>RET instrukcija je kombinacija POP instrukcije (skida adresu povratka sa stoga u programsko brojilo) i JP instrukcije (skok na adresu povratka). Može biti uvjetna i bezuvjetna.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400" smtClean="0"/>
              <a:t>RET					RET UV</a:t>
            </a:r>
          </a:p>
          <a:p>
            <a:pPr lvl="2" eaLnBrk="1" hangingPunct="1">
              <a:lnSpc>
                <a:spcPct val="80000"/>
              </a:lnSpc>
            </a:pPr>
            <a:r>
              <a:rPr lang="hr-HR" sz="2000" i="1" smtClean="0"/>
              <a:t>UV=C, NC, Z, NZ, P, M, PO, PE</a:t>
            </a:r>
          </a:p>
          <a:p>
            <a:pPr eaLnBrk="1" hangingPunct="1">
              <a:lnSpc>
                <a:spcPct val="80000"/>
              </a:lnSpc>
            </a:pPr>
            <a:r>
              <a:rPr lang="hr-HR" sz="2400" smtClean="0"/>
              <a:t>RST (Restart) instrukcija je poseban slučaj bezuvjetne CALL instrukcije. Poziva potprogram koji počinje na fiksnoj memorijskoj adresi te zauzima manje mjesta u memoriji. Koristi se za sistemske potprograme.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400" smtClean="0"/>
              <a:t>RST &amp;&amp;H       ekvivalentno      CALL 00&amp;&amp;H</a:t>
            </a:r>
          </a:p>
          <a:p>
            <a:pPr lvl="2" eaLnBrk="1" hangingPunct="1">
              <a:lnSpc>
                <a:spcPct val="80000"/>
              </a:lnSpc>
            </a:pPr>
            <a:r>
              <a:rPr lang="hr-HR" sz="2000" i="1" smtClean="0"/>
              <a:t>&amp;&amp;=00, 08, 10, 18, 20, 28, 30, 38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3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3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3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3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3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3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3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3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534400" cy="838200"/>
          </a:xfrm>
        </p:spPr>
        <p:txBody>
          <a:bodyPr/>
          <a:lstStyle/>
          <a:p>
            <a:pPr eaLnBrk="1" hangingPunct="1"/>
            <a:r>
              <a:rPr lang="hr-HR" sz="3400" smtClean="0"/>
              <a:t>Kontrola mikroprocesora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NOP (No Operation) – trati vrijeme</a:t>
            </a:r>
          </a:p>
          <a:p>
            <a:pPr eaLnBrk="1" hangingPunct="1"/>
            <a:r>
              <a:rPr lang="hr-HR" smtClean="0"/>
              <a:t>SCF (Set Carry Flag) – postavlja zastavicu C</a:t>
            </a:r>
          </a:p>
          <a:p>
            <a:pPr eaLnBrk="1" hangingPunct="1"/>
            <a:r>
              <a:rPr lang="hr-HR" smtClean="0"/>
              <a:t>CCF (Complement Carry Flag) – komplementira zastavicu C</a:t>
            </a:r>
          </a:p>
          <a:p>
            <a:pPr eaLnBrk="1" hangingPunct="1"/>
            <a:r>
              <a:rPr lang="hr-HR" smtClean="0"/>
              <a:t>HALT – zaustavlja program dok se mikroprocesor ne resetira ili se ne dogodi prekid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2057400"/>
          </a:xfrm>
        </p:spPr>
        <p:txBody>
          <a:bodyPr/>
          <a:lstStyle/>
          <a:p>
            <a:r>
              <a:rPr lang="hr-HR" dirty="0" smtClean="0"/>
              <a:t>Podaci se u računalu nalaze u binarnom obliku</a:t>
            </a:r>
          </a:p>
          <a:p>
            <a:r>
              <a:rPr lang="hr-HR" dirty="0" smtClean="0"/>
              <a:t>Bit je osnovna jedinica informacije</a:t>
            </a:r>
          </a:p>
          <a:p>
            <a:r>
              <a:rPr lang="hr-HR" dirty="0" smtClean="0"/>
              <a:t>1kb = 2</a:t>
            </a:r>
            <a:r>
              <a:rPr lang="hr-HR" baseline="30000" dirty="0" smtClean="0"/>
              <a:t>10</a:t>
            </a:r>
            <a:r>
              <a:rPr lang="hr-HR" dirty="0" smtClean="0"/>
              <a:t>b = 1024b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Zapis broja u digitalnom računalu</a:t>
            </a:r>
            <a:endParaRPr lang="en-US" dirty="0"/>
          </a:p>
        </p:txBody>
      </p:sp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71600"/>
            <a:ext cx="6248400" cy="31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Kontrola prekida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Prekidni način rada mikroprocesora namijenjen je posluživanju vanjskih jedinica u vremenski kritičnim slučajevima.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Prekidni zahtjev vanjske jedinice može se dovesti na dvije nožice mikroprocesora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NMI –‘nemaskirani’ prekid jer se ne može programski onemogućiti. Prekidni potprogram mora se upisati u memoriju počevši od adrese 0066H.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INT - ‘maskirani’ prekid jer se može programski onemogućiti, odnosno dozvoliti. Postoje tri moguća načina prekidnog rada ‘0’ , ‘1’ i ‘2’.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Naredbe za </a:t>
            </a:r>
            <a:r>
              <a:rPr lang="hr-HR" sz="3400" dirty="0" smtClean="0"/>
              <a:t>kontrolu prekida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IM 0 (Interrupt Mode 0)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Odabire prekidni način rada ‘0’ pri kojemu vanjska jedinica daje naredbu ‘RST  00&amp;&amp;H’ mikroprocesoru. Prekidni potprogram se mora postaviti s početkom od adrese 00&amp;&amp;H.  (&amp;&amp; može biti 00, 08, 10, 18, 20, 28, 30 ili 38).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IM 1 (Interrupt Mode 1)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smtClean="0"/>
              <a:t>Odabire se prekidni način rada ‘1’ koji je sličan nemaskiranom samo što se prekidni program treba postaviti s početkom od adrese 0038H u ROM-u.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Naredbe za </a:t>
            </a:r>
            <a:r>
              <a:rPr lang="hr-HR" sz="3400" dirty="0" smtClean="0"/>
              <a:t>kontrolu prekida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z="2600" smtClean="0"/>
              <a:t>IM	2 (Interrupt Mode 2)</a:t>
            </a:r>
          </a:p>
          <a:p>
            <a:pPr lvl="1" eaLnBrk="1" hangingPunct="1"/>
            <a:r>
              <a:rPr lang="hr-HR" sz="2200" smtClean="0"/>
              <a:t>Odabire se ‘vektorski način’ prekidnog rada pomoću kojeg se prekidna rutina može postaviti bilo gdje u memoriju. Kada se dogodi prekid, mikroprocesor zahtjeva od vanjske jedinice 8-bitni podatak. Taj podatak je niži bajt prekidnog vektora dok se viši bajt uzima iz registra I. Prekidni vektor je zapravo  adresa ‘pokazivača’. Pokazivač je 16-bitni podatak koji pokazuje na adresu prve naredbe prekidne rutine. Niži bajt adrese prve naredbe nalazi se na adresi pokazivača a viši bajt na sljedećoj adresi. Prekidni vektor može biti bilo koja parna adresa (bit 0 u adresi mora biti ‘0’), dok pokazivač može biti bilo koja lokacija memorije, odnosno ROM-a.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dirty="0" smtClean="0"/>
              <a:t>Naredbe za </a:t>
            </a:r>
            <a:r>
              <a:rPr lang="hr-HR" sz="3400" dirty="0" smtClean="0"/>
              <a:t>kontrolu prekida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EI	(Enable Interrupt)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Omogućenje nožice INT – brisanje unutarnje zastavice prekdida IF (Interrupt Flag)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DI (Disable Interrupt)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Onemogućenje nožice INT – postavljanje zastavice IF.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RETI (Return from Interrupt)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Povratak iz prekidnog potprograma INT nožice.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dirty="0" smtClean="0"/>
              <a:t>RETN (Retrun from Nonmaskable Interrupt)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r-HR" dirty="0" smtClean="0"/>
              <a:t>Povratak iz prekidnog potprograma RET nožice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400" smtClean="0"/>
              <a:t>Pitanja za vježbu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000" smtClean="0"/>
              <a:t>Koja zastavice je moguće testirati instrukcijom JP?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Z, C, P, S.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smtClean="0"/>
              <a:t>Koju instrukciju skoka moramo upotrijebiti za usporedbu jednakosti dva broja?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JP Z,a16  ili	JR Z,dd.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smtClean="0"/>
              <a:t>Koje dvije instrukcije izvodi instrukcija CALL?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PUSH i JP.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smtClean="0"/>
              <a:t>Gdje instrukcija RET pronalazi adresu povrataka i gdje je stavlja?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Na stogu i stavlja je u PC.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smtClean="0"/>
              <a:t>Čemu je ekvivalentna instrukcija RST 20H?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CALL 0020H.</a:t>
            </a:r>
          </a:p>
          <a:p>
            <a:pPr eaLnBrk="1" hangingPunct="1">
              <a:lnSpc>
                <a:spcPct val="80000"/>
              </a:lnSpc>
            </a:pPr>
            <a:r>
              <a:rPr lang="hr-HR" sz="2300" smtClean="0"/>
              <a:t>Na koje načine je moguće izaći iz stanja HALT instrukcije.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Resetiranjem procesora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Prekidom</a:t>
            </a:r>
          </a:p>
          <a:p>
            <a:pPr eaLnBrk="1" hangingPunct="1">
              <a:lnSpc>
                <a:spcPct val="80000"/>
              </a:lnSpc>
            </a:pPr>
            <a:r>
              <a:rPr lang="hr-HR" sz="2300" smtClean="0"/>
              <a:t>Koju nožicu Z80 mikroprocesora kontroliraju EI i DI?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2200" smtClean="0"/>
              <a:t>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6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6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6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6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6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6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6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6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6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6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6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6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6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6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6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648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7648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pPr eaLnBrk="1" hangingPunct="1"/>
            <a:r>
              <a:rPr lang="hr-HR" sz="3400" smtClean="0"/>
              <a:t>Zadatak</a:t>
            </a:r>
          </a:p>
        </p:txBody>
      </p:sp>
      <p:sp>
        <p:nvSpPr>
          <p:cNvPr id="2846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86800" cy="838200"/>
          </a:xfrm>
        </p:spPr>
        <p:txBody>
          <a:bodyPr/>
          <a:lstStyle/>
          <a:p>
            <a:pPr marL="495300" indent="-495300" eaLnBrk="1" hangingPunct="1">
              <a:lnSpc>
                <a:spcPct val="90000"/>
              </a:lnSpc>
            </a:pPr>
            <a:r>
              <a:rPr lang="hr-HR" sz="2600" smtClean="0"/>
              <a:t>Napisati program koji dijeli sadržaj registra C sa 7.</a:t>
            </a:r>
          </a:p>
        </p:txBody>
      </p:sp>
      <p:sp>
        <p:nvSpPr>
          <p:cNvPr id="284676" name="Rectangle 4"/>
          <p:cNvSpPr>
            <a:spLocks noChangeArrowheads="1"/>
          </p:cNvSpPr>
          <p:nvPr/>
        </p:nvSpPr>
        <p:spPr bwMode="auto">
          <a:xfrm>
            <a:off x="2590800" y="2209800"/>
            <a:ext cx="4038600" cy="41275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400"/>
              <a:t>ORG 	0000H</a:t>
            </a:r>
            <a:br>
              <a:rPr lang="hr-HR" sz="2400"/>
            </a:br>
            <a:r>
              <a:rPr lang="hr-HR" sz="2400"/>
              <a:t>	LD 	A, C</a:t>
            </a:r>
            <a:br>
              <a:rPr lang="hr-HR" sz="2400"/>
            </a:br>
            <a:r>
              <a:rPr lang="hr-HR" sz="2400"/>
              <a:t>	LD	B, 0H</a:t>
            </a:r>
            <a:br>
              <a:rPr lang="hr-HR" sz="2400"/>
            </a:br>
            <a:r>
              <a:rPr lang="hr-HR" sz="2400"/>
              <a:t>PON:	INC	B</a:t>
            </a:r>
            <a:br>
              <a:rPr lang="hr-HR" sz="2400"/>
            </a:br>
            <a:r>
              <a:rPr lang="hr-HR" sz="2400"/>
              <a:t>	SUB	7</a:t>
            </a:r>
            <a:br>
              <a:rPr lang="hr-HR" sz="2400"/>
            </a:br>
            <a:r>
              <a:rPr lang="hr-HR" sz="2400"/>
              <a:t>	JP	C, ISP1</a:t>
            </a:r>
            <a:br>
              <a:rPr lang="hr-HR" sz="2400"/>
            </a:br>
            <a:r>
              <a:rPr lang="hr-HR" sz="2400"/>
              <a:t>	JP	Z, ISP2</a:t>
            </a:r>
            <a:br>
              <a:rPr lang="hr-HR" sz="2400"/>
            </a:br>
            <a:r>
              <a:rPr lang="hr-HR" sz="2400"/>
              <a:t>	JP	PON</a:t>
            </a:r>
            <a:br>
              <a:rPr lang="hr-HR" sz="2400"/>
            </a:br>
            <a:r>
              <a:rPr lang="hr-HR" sz="2400"/>
              <a:t>ISP1:	DEC	B</a:t>
            </a:r>
            <a:br>
              <a:rPr lang="hr-HR" sz="2400"/>
            </a:br>
            <a:r>
              <a:rPr lang="hr-HR" sz="2400"/>
              <a:t>ISP2:	LD	C, B</a:t>
            </a:r>
            <a:br>
              <a:rPr lang="hr-HR" sz="2400"/>
            </a:br>
            <a:r>
              <a:rPr lang="hr-HR" sz="2400"/>
              <a:t>	END</a:t>
            </a:r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4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5" grpId="0" build="p"/>
      <p:bldP spid="284676" grpId="0" animBg="1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3" name="Rectangle 3"/>
          <p:cNvSpPr>
            <a:spLocks noChangeArrowheads="1"/>
          </p:cNvSpPr>
          <p:nvPr/>
        </p:nvSpPr>
        <p:spPr bwMode="auto">
          <a:xfrm>
            <a:off x="3276600" y="2362200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ORG </a:t>
            </a:r>
            <a:r>
              <a:rPr lang="hr-HR" sz="2400">
                <a:solidFill>
                  <a:schemeClr val="accent2"/>
                </a:solidFill>
                <a:latin typeface="Times New Roman" pitchFamily="18" charset="0"/>
              </a:rPr>
              <a:t>0066</a:t>
            </a:r>
            <a:r>
              <a:rPr lang="hr-HR" sz="2400">
                <a:latin typeface="Times New Roman" pitchFamily="18" charset="0"/>
              </a:rPr>
              <a:t>H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1846" name="Rectangle 6"/>
          <p:cNvSpPr>
            <a:spLocks noChangeArrowheads="1"/>
          </p:cNvSpPr>
          <p:nvPr/>
        </p:nvSpPr>
        <p:spPr bwMode="auto">
          <a:xfrm>
            <a:off x="3276600" y="3043238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PUSH AF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1847" name="Rectangle 7"/>
          <p:cNvSpPr>
            <a:spLocks noChangeArrowheads="1"/>
          </p:cNvSpPr>
          <p:nvPr/>
        </p:nvSpPr>
        <p:spPr bwMode="auto">
          <a:xfrm>
            <a:off x="3276600" y="3475038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PUSH BC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1849" name="Rectangle 9"/>
          <p:cNvSpPr>
            <a:spLocks noChangeArrowheads="1"/>
          </p:cNvSpPr>
          <p:nvPr/>
        </p:nvSpPr>
        <p:spPr bwMode="auto">
          <a:xfrm>
            <a:off x="3276600" y="5132388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EXX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1850" name="Rectangle 10"/>
          <p:cNvSpPr>
            <a:spLocks noChangeArrowheads="1"/>
          </p:cNvSpPr>
          <p:nvPr/>
        </p:nvSpPr>
        <p:spPr bwMode="auto">
          <a:xfrm>
            <a:off x="3276600" y="3908425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PUSH DE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1851" name="Rectangle 11"/>
          <p:cNvSpPr>
            <a:spLocks noChangeArrowheads="1"/>
          </p:cNvSpPr>
          <p:nvPr/>
        </p:nvSpPr>
        <p:spPr bwMode="auto">
          <a:xfrm>
            <a:off x="3276600" y="4340225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PUSH HL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1853" name="Rectangle 13"/>
          <p:cNvSpPr>
            <a:spLocks noChangeArrowheads="1"/>
          </p:cNvSpPr>
          <p:nvPr/>
        </p:nvSpPr>
        <p:spPr bwMode="auto">
          <a:xfrm>
            <a:off x="3276600" y="5851525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solidFill>
                  <a:schemeClr val="accent2"/>
                </a:solidFill>
                <a:latin typeface="Times New Roman" pitchFamily="18" charset="0"/>
              </a:rPr>
              <a:t>RETN</a:t>
            </a:r>
            <a:endParaRPr lang="en-GB" sz="240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3257" name="Rectangle 1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pPr eaLnBrk="1" hangingPunct="1"/>
            <a:r>
              <a:rPr lang="hr-HR" sz="3400" smtClean="0"/>
              <a:t>Zadatak</a:t>
            </a:r>
          </a:p>
        </p:txBody>
      </p:sp>
      <p:sp>
        <p:nvSpPr>
          <p:cNvPr id="53258" name="Rectangle 15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686800" cy="137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400" smtClean="0"/>
              <a:t>Napisati prekidni potprogram za NMI koji sprema stanja registara opće namjene na stog te zamjenjuje sadržaje glavnog i alternativnog skupa registara.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1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91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91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91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91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1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91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autoUpdateAnimBg="0"/>
      <p:bldP spid="291846" grpId="0"/>
      <p:bldP spid="291847" grpId="0"/>
      <p:bldP spid="291849" grpId="0"/>
      <p:bldP spid="291850" grpId="0"/>
      <p:bldP spid="291851" grpId="0"/>
      <p:bldP spid="29185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3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eaLnBrk="1" hangingPunct="1"/>
            <a:r>
              <a:rPr lang="hr-HR" sz="3400" smtClean="0"/>
              <a:t>Zadatak</a:t>
            </a:r>
          </a:p>
        </p:txBody>
      </p:sp>
      <p:sp>
        <p:nvSpPr>
          <p:cNvPr id="54275" name="Rectangle 14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86800" cy="182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400" smtClean="0"/>
              <a:t>Mikroprocesor radi u ‘IM 2’. Spojene su 3 periferne jedinice od kojih svaka može izazvati prekid koji traži drugačiju obradu. Poznato je da prva jedinica ima prekidni vektor 00h, druga 02h a treća 04h te da prekidna rutina prve jedinice počinje na 1000h, druge na 2000h a treće na 3000h. Potrebno je definirati stranicu za prekidne vektore.</a:t>
            </a:r>
          </a:p>
        </p:txBody>
      </p:sp>
      <p:sp>
        <p:nvSpPr>
          <p:cNvPr id="293903" name="Rectangle 15"/>
          <p:cNvSpPr>
            <a:spLocks noChangeArrowheads="1"/>
          </p:cNvSpPr>
          <p:nvPr/>
        </p:nvSpPr>
        <p:spPr bwMode="auto">
          <a:xfrm>
            <a:off x="1279525" y="3230563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LD A,0</a:t>
            </a:r>
            <a:r>
              <a:rPr lang="hr-HR" sz="2400">
                <a:solidFill>
                  <a:schemeClr val="accent2"/>
                </a:solidFill>
                <a:latin typeface="Times New Roman" pitchFamily="18" charset="0"/>
              </a:rPr>
              <a:t>FF</a:t>
            </a:r>
            <a:r>
              <a:rPr lang="hr-HR" sz="2400">
                <a:latin typeface="Times New Roman" pitchFamily="18" charset="0"/>
              </a:rPr>
              <a:t>H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3904" name="Rectangle 16"/>
          <p:cNvSpPr>
            <a:spLocks noChangeArrowheads="1"/>
          </p:cNvSpPr>
          <p:nvPr/>
        </p:nvSpPr>
        <p:spPr bwMode="auto">
          <a:xfrm>
            <a:off x="1279525" y="3733800"/>
            <a:ext cx="1065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latin typeface="Times New Roman" pitchFamily="18" charset="0"/>
              </a:rPr>
              <a:t>LD I,A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3905" name="Line 17"/>
          <p:cNvSpPr>
            <a:spLocks noChangeShapeType="1"/>
          </p:cNvSpPr>
          <p:nvPr/>
        </p:nvSpPr>
        <p:spPr bwMode="auto">
          <a:xfrm flipH="1">
            <a:off x="4800600" y="2971800"/>
            <a:ext cx="0" cy="3616325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3908" name="Rectangle 20"/>
          <p:cNvSpPr>
            <a:spLocks noChangeArrowheads="1"/>
          </p:cNvSpPr>
          <p:nvPr/>
        </p:nvSpPr>
        <p:spPr bwMode="auto">
          <a:xfrm>
            <a:off x="1279525" y="4238625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LD HL,</a:t>
            </a:r>
            <a:r>
              <a:rPr lang="hr-HR" sz="2400">
                <a:solidFill>
                  <a:srgbClr val="FF3300"/>
                </a:solidFill>
                <a:latin typeface="Times New Roman" pitchFamily="18" charset="0"/>
              </a:rPr>
              <a:t>1000</a:t>
            </a:r>
            <a:r>
              <a:rPr lang="hr-HR" sz="2400">
                <a:latin typeface="Times New Roman" pitchFamily="18" charset="0"/>
              </a:rPr>
              <a:t>H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3909" name="Rectangle 21"/>
          <p:cNvSpPr>
            <a:spLocks noChangeArrowheads="1"/>
          </p:cNvSpPr>
          <p:nvPr/>
        </p:nvSpPr>
        <p:spPr bwMode="auto">
          <a:xfrm>
            <a:off x="1279525" y="4741863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LD (0FF</a:t>
            </a:r>
            <a:r>
              <a:rPr lang="hr-HR" sz="2400">
                <a:solidFill>
                  <a:schemeClr val="accent2"/>
                </a:solidFill>
                <a:latin typeface="Times New Roman" pitchFamily="18" charset="0"/>
              </a:rPr>
              <a:t>00</a:t>
            </a:r>
            <a:r>
              <a:rPr lang="hr-HR" sz="2400">
                <a:latin typeface="Times New Roman" pitchFamily="18" charset="0"/>
              </a:rPr>
              <a:t>H),HL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3912" name="Rectangle 24"/>
          <p:cNvSpPr>
            <a:spLocks noChangeArrowheads="1"/>
          </p:cNvSpPr>
          <p:nvPr/>
        </p:nvSpPr>
        <p:spPr bwMode="auto">
          <a:xfrm>
            <a:off x="1279525" y="5246688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LD HL,</a:t>
            </a:r>
            <a:r>
              <a:rPr lang="hr-HR" sz="2400">
                <a:solidFill>
                  <a:srgbClr val="FF3300"/>
                </a:solidFill>
                <a:latin typeface="Times New Roman" pitchFamily="18" charset="0"/>
              </a:rPr>
              <a:t>2000</a:t>
            </a:r>
            <a:r>
              <a:rPr lang="hr-HR" sz="2400">
                <a:latin typeface="Times New Roman" pitchFamily="18" charset="0"/>
              </a:rPr>
              <a:t>H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3913" name="Rectangle 25"/>
          <p:cNvSpPr>
            <a:spLocks noChangeArrowheads="1"/>
          </p:cNvSpPr>
          <p:nvPr/>
        </p:nvSpPr>
        <p:spPr bwMode="auto">
          <a:xfrm>
            <a:off x="1279525" y="5749925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LD (0FF</a:t>
            </a:r>
            <a:r>
              <a:rPr lang="hr-HR" sz="2400">
                <a:solidFill>
                  <a:schemeClr val="accent2"/>
                </a:solidFill>
                <a:latin typeface="Times New Roman" pitchFamily="18" charset="0"/>
              </a:rPr>
              <a:t>02</a:t>
            </a:r>
            <a:r>
              <a:rPr lang="hr-HR" sz="2400">
                <a:latin typeface="Times New Roman" pitchFamily="18" charset="0"/>
              </a:rPr>
              <a:t>H),HL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3914" name="Rectangle 26"/>
          <p:cNvSpPr>
            <a:spLocks noChangeArrowheads="1"/>
          </p:cNvSpPr>
          <p:nvPr/>
        </p:nvSpPr>
        <p:spPr bwMode="auto">
          <a:xfrm>
            <a:off x="4953000" y="3230563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LD HL,</a:t>
            </a:r>
            <a:r>
              <a:rPr lang="hr-HR" sz="2400">
                <a:solidFill>
                  <a:srgbClr val="FF3300"/>
                </a:solidFill>
                <a:latin typeface="Times New Roman" pitchFamily="18" charset="0"/>
              </a:rPr>
              <a:t>3000</a:t>
            </a:r>
            <a:r>
              <a:rPr lang="hr-HR" sz="2400">
                <a:latin typeface="Times New Roman" pitchFamily="18" charset="0"/>
              </a:rPr>
              <a:t>H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93915" name="Rectangle 27"/>
          <p:cNvSpPr>
            <a:spLocks noChangeArrowheads="1"/>
          </p:cNvSpPr>
          <p:nvPr/>
        </p:nvSpPr>
        <p:spPr bwMode="auto">
          <a:xfrm>
            <a:off x="4953000" y="3733800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Times New Roman" pitchFamily="18" charset="0"/>
              </a:rPr>
              <a:t>LD (0FF</a:t>
            </a:r>
            <a:r>
              <a:rPr lang="hr-HR" sz="2400">
                <a:solidFill>
                  <a:schemeClr val="accent2"/>
                </a:solidFill>
                <a:latin typeface="Times New Roman" pitchFamily="18" charset="0"/>
              </a:rPr>
              <a:t>04</a:t>
            </a:r>
            <a:r>
              <a:rPr lang="hr-HR" sz="2400">
                <a:latin typeface="Times New Roman" pitchFamily="18" charset="0"/>
              </a:rPr>
              <a:t>H),HL</a:t>
            </a:r>
            <a:endParaRPr lang="en-GB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3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3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9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9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9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3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3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93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9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903" grpId="0" autoUpdateAnimBg="0"/>
      <p:bldP spid="293904" grpId="0" autoUpdateAnimBg="0"/>
      <p:bldP spid="293905" grpId="0" animBg="1"/>
      <p:bldP spid="293908" grpId="0"/>
      <p:bldP spid="293909" grpId="0"/>
      <p:bldP spid="293912" grpId="0"/>
      <p:bldP spid="293913" grpId="0"/>
      <p:bldP spid="293914" grpId="0"/>
      <p:bldP spid="2939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Binarni broj sa predznakom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Zapis 8-bitnog binarnog broja sa predznakom obavlja se pomoću dvojnog komplementa</a:t>
            </a:r>
          </a:p>
          <a:p>
            <a:r>
              <a:rPr lang="hr-HR" dirty="0" smtClean="0"/>
              <a:t>Dvojni komplement = Unarni komplement + 1</a:t>
            </a:r>
            <a:endParaRPr lang="en-US" dirty="0"/>
          </a:p>
        </p:txBody>
      </p:sp>
      <p:pic>
        <p:nvPicPr>
          <p:cNvPr id="4" name="Picture 3" descr="C:\Documents and Settings\Ivan\Desktop\13.05.2010\Zbirka update 05.05.2010\Zapis binarnog broja sa predznakom.e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316" y="3505200"/>
            <a:ext cx="842188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Mikroprocesor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CPU - Central Processing Unit ili mikroprocesor</a:t>
            </a:r>
          </a:p>
          <a:p>
            <a:r>
              <a:rPr lang="hr-HR" dirty="0" smtClean="0"/>
              <a:t>Mikroprocesor je digitalni integrirani sklop koji se sastoji od kombinacijskih i sekvencijalnih sklopova i može izvršavati razne zadatke</a:t>
            </a:r>
          </a:p>
          <a:p>
            <a:r>
              <a:rPr lang="hr-HR" dirty="0" smtClean="0"/>
              <a:t>Programira se pomoću naredbi koje se spremaju u memoriji računala</a:t>
            </a:r>
          </a:p>
          <a:p>
            <a:r>
              <a:rPr lang="hr-HR" dirty="0" smtClean="0"/>
              <a:t>Naredbe se izvršavaju slijedno, jedna iza druge</a:t>
            </a:r>
          </a:p>
          <a:p>
            <a:r>
              <a:rPr lang="hr-HR" dirty="0" smtClean="0"/>
              <a:t>Mikroprocesor Z80 je zbog svoje jednostavno-sti prikladan za rad na LV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Mikroupravljač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Mikroupravljač nije isto što i mikroprocesor!</a:t>
            </a:r>
          </a:p>
          <a:p>
            <a:r>
              <a:rPr lang="hr-HR" dirty="0" smtClean="0"/>
              <a:t>Mikroupravljač sadrži CPU kao jednu od komponenti.</a:t>
            </a:r>
          </a:p>
          <a:p>
            <a:r>
              <a:rPr lang="hr-HR" dirty="0" smtClean="0"/>
              <a:t>Osim CPU, mikroupravljač sadrži i popratne periferne sklopove: brojač i timer (CTC), sklop za paralelnu komunikaciju (PIO), sklop za serijsku komunikaciju (SIO i UART), memoriju, te ostale sklopove kao što su: sklop za kontrolu prena-pona, pulsno-širinski modulator...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Z80  CPU (osnovne karakteristike)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hr-HR" sz="2800" dirty="0" smtClean="0"/>
              <a:t>8-bitni mikroprocesor</a:t>
            </a:r>
          </a:p>
          <a:p>
            <a:r>
              <a:rPr lang="hr-HR" sz="2800" dirty="0" smtClean="0"/>
              <a:t>memorijsko adresno područje veličine 64 KB</a:t>
            </a:r>
          </a:p>
          <a:p>
            <a:r>
              <a:rPr lang="hr-HR" sz="2800" dirty="0" smtClean="0"/>
              <a:t>ulazno-izlazno adresno područje veličine 64 KB</a:t>
            </a:r>
          </a:p>
          <a:p>
            <a:r>
              <a:rPr lang="hr-HR" sz="2800" dirty="0" smtClean="0"/>
              <a:t>takt frekvencije 2MHz (Z80CPU), 4MHz (Z80A CPU), 6MHz (Z80C CPU)</a:t>
            </a:r>
            <a:endParaRPr lang="en-US" sz="2800" dirty="0" smtClean="0"/>
          </a:p>
          <a:p>
            <a:r>
              <a:rPr lang="hr-HR" sz="2800" dirty="0" smtClean="0"/>
              <a:t>208 bitova unutrašnje RAM memorije organizirane u 22 registra</a:t>
            </a:r>
            <a:endParaRPr lang="en-US" sz="2800" dirty="0" smtClean="0"/>
          </a:p>
          <a:p>
            <a:r>
              <a:rPr lang="hr-HR" sz="2800" dirty="0" smtClean="0"/>
              <a:t>dva skupa registara opće namjene</a:t>
            </a:r>
            <a:endParaRPr lang="en-US" sz="2800" dirty="0" smtClean="0"/>
          </a:p>
          <a:p>
            <a:r>
              <a:rPr lang="hr-HR" sz="2800" dirty="0" smtClean="0"/>
              <a:t>158 naredbi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1992</TotalTime>
  <Words>2547</Words>
  <Application>Microsoft Office PowerPoint</Application>
  <PresentationFormat>On-screen Show (4:3)</PresentationFormat>
  <Paragraphs>422</Paragraphs>
  <Slides>57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9" baseType="lpstr">
      <vt:lpstr>Office Theme</vt:lpstr>
      <vt:lpstr>Bitmap Image</vt:lpstr>
      <vt:lpstr>Mikroprocesor Z80 </vt:lpstr>
      <vt:lpstr>Slide 2</vt:lpstr>
      <vt:lpstr>Slide 3</vt:lpstr>
      <vt:lpstr>Digitalni sklopovi</vt:lpstr>
      <vt:lpstr>Zapis broja u digitalnom računalu</vt:lpstr>
      <vt:lpstr>Binarni broj sa predznakom</vt:lpstr>
      <vt:lpstr>Mikroprocesor</vt:lpstr>
      <vt:lpstr>Mikroupravljač</vt:lpstr>
      <vt:lpstr>Z80  CPU (osnovne karakteristike)</vt:lpstr>
      <vt:lpstr>Z80  CPU (osnovne karakteristike)</vt:lpstr>
      <vt:lpstr>Slide 11</vt:lpstr>
      <vt:lpstr>ORGANIZACIJA MEMORIJE</vt:lpstr>
      <vt:lpstr>Registri mikroprocesora Z80</vt:lpstr>
      <vt:lpstr>Registri mikroprocesora Z80</vt:lpstr>
      <vt:lpstr>Mikroprocesor Z80 </vt:lpstr>
      <vt:lpstr>Asemblerski jezik</vt:lpstr>
      <vt:lpstr>Slide 17</vt:lpstr>
      <vt:lpstr>Programski jezici 1. i 2. generacije</vt:lpstr>
      <vt:lpstr>Naredbe mikroprocesora se mogu grupirati u tri osnovna skupa naredbi</vt:lpstr>
      <vt:lpstr>Načini adresiranja podataka</vt:lpstr>
      <vt:lpstr>Načini adresiranja podataka</vt:lpstr>
      <vt:lpstr>Rad sa stogom</vt:lpstr>
      <vt:lpstr>Instrukcije zamjene</vt:lpstr>
      <vt:lpstr>Instrukcije prijenosa bloka podataka</vt:lpstr>
      <vt:lpstr>Instrukcije za prijenos U/I podataka</vt:lpstr>
      <vt:lpstr>Pitanja za vježbu</vt:lpstr>
      <vt:lpstr>Zadatak</vt:lpstr>
      <vt:lpstr>Slide 28</vt:lpstr>
      <vt:lpstr>Aritmetičke i logičke funkcije</vt:lpstr>
      <vt:lpstr>Zbrajanje</vt:lpstr>
      <vt:lpstr>Zbrajanje sa prijenosom</vt:lpstr>
      <vt:lpstr>Oduzimanje</vt:lpstr>
      <vt:lpstr>Oduzimanje sa prijenosom</vt:lpstr>
      <vt:lpstr>Inkrementiranje i dekrementiranje</vt:lpstr>
      <vt:lpstr>Naredbe uspoređivanja</vt:lpstr>
      <vt:lpstr>Logičke naredbe</vt:lpstr>
      <vt:lpstr>Logičke naredbe</vt:lpstr>
      <vt:lpstr>Postavljanje, brisanje i testiranje bita</vt:lpstr>
      <vt:lpstr>Naredbe posmaka (shift)</vt:lpstr>
      <vt:lpstr>Naredbe rotacije</vt:lpstr>
      <vt:lpstr>Pitanja za vježbu</vt:lpstr>
      <vt:lpstr>Zadatak</vt:lpstr>
      <vt:lpstr>Zadatak</vt:lpstr>
      <vt:lpstr>Zadatak</vt:lpstr>
      <vt:lpstr>Slide 45</vt:lpstr>
      <vt:lpstr>Naredbe bezuvjetnog skoka</vt:lpstr>
      <vt:lpstr>Naredbe uvjetnog skoka</vt:lpstr>
      <vt:lpstr>Naredbe poziva</vt:lpstr>
      <vt:lpstr>Kontrola mikroprocesora</vt:lpstr>
      <vt:lpstr>Kontrola prekida</vt:lpstr>
      <vt:lpstr>Naredbe za kontrolu prekida</vt:lpstr>
      <vt:lpstr>Naredbe za kontrolu prekida</vt:lpstr>
      <vt:lpstr>Naredbe za kontrolu prekida</vt:lpstr>
      <vt:lpstr>Pitanja za vježbu</vt:lpstr>
      <vt:lpstr>Zadatak</vt:lpstr>
      <vt:lpstr>Zadatak</vt:lpstr>
      <vt:lpstr>Zadatak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Ivan</cp:lastModifiedBy>
  <cp:revision>72</cp:revision>
  <cp:lastPrinted>1601-01-01T00:00:00Z</cp:lastPrinted>
  <dcterms:created xsi:type="dcterms:W3CDTF">1601-01-01T00:00:00Z</dcterms:created>
  <dcterms:modified xsi:type="dcterms:W3CDTF">2012-11-25T17:44:59Z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